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4"/>
  </p:sldMasterIdLst>
  <p:notesMasterIdLst>
    <p:notesMasterId r:id="rId42"/>
  </p:notesMasterIdLst>
  <p:sldIdLst>
    <p:sldId id="270" r:id="rId5"/>
    <p:sldId id="262" r:id="rId6"/>
    <p:sldId id="284" r:id="rId7"/>
    <p:sldId id="283" r:id="rId8"/>
    <p:sldId id="265" r:id="rId9"/>
    <p:sldId id="285"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67" r:id="rId23"/>
    <p:sldId id="266" r:id="rId24"/>
    <p:sldId id="269"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26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336699"/>
    <a:srgbClr val="344529"/>
    <a:srgbClr val="2B3922"/>
    <a:srgbClr val="2E3722"/>
    <a:srgbClr val="FCF7F1"/>
    <a:srgbClr val="B8D233"/>
    <a:srgbClr val="5CC6D6"/>
    <a:srgbClr val="F8D22F"/>
    <a:srgbClr val="F03F2B"/>
    <a:srgbClr val="3488A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19" autoAdjust="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656C4-1827-4D48-A919-1F8567C06AFA}" type="datetimeFigureOut">
              <a:rPr lang="en-IN" smtClean="0"/>
              <a:pPr/>
              <a:t>04-04-2022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BC284-3BB8-4EEB-84A5-CF66447B32A9}" type="slidenum">
              <a:rPr lang="en-IN" smtClean="0"/>
              <a:pPr/>
              <a:t>‹#›</a:t>
            </a:fld>
            <a:endParaRPr lang="en-IN" dirty="0"/>
          </a:p>
        </p:txBody>
      </p:sp>
    </p:spTree>
    <p:extLst>
      <p:ext uri="{BB962C8B-B14F-4D97-AF65-F5344CB8AC3E}">
        <p14:creationId xmlns="" xmlns:p14="http://schemas.microsoft.com/office/powerpoint/2010/main" val="216258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A0C0817-A112-4847-8014-A94B7D2A4EA3}" type="datetime1">
              <a:rPr lang="en-US" smtClean="0"/>
              <a:pPr/>
              <a:t>4/4/2022</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6FA2B21-3FCD-4721-B95C-427943F61125}" type="datetime1">
              <a:rPr lang="en-US" smtClean="0"/>
              <a:pPr/>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6FA2B21-3FCD-4721-B95C-427943F61125}" type="datetime1">
              <a:rPr lang="en-US" smtClean="0"/>
              <a:pPr/>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332B432-ACDA-4023-A761-2BAB76577B62}" type="datetime1">
              <a:rPr lang="en-US" smtClean="0"/>
              <a:pPr/>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pPr/>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9186D26-FA5F-4637-B602-B7C2DC34CFD4}" type="datetime1">
              <a:rPr lang="en-US" smtClean="0"/>
              <a:pPr/>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A7F15D8-96D1-4781-BC50-CA8A088B2FE4}" type="datetime1">
              <a:rPr lang="en-US" smtClean="0"/>
              <a:pPr/>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9A96C99-B8F8-4528-BD05-0E16E943DC09}" type="datetime1">
              <a:rPr lang="en-US" smtClean="0"/>
              <a:pPr/>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pPr/>
              <a:t>4/4/2022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E8D12A6-918A-48BD-8CB9-CA713993B0EA}" type="datetime1">
              <a:rPr lang="en-US" smtClean="0"/>
              <a:pPr/>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a:xfrm>
            <a:off x="10769600" y="6356351"/>
            <a:ext cx="812800" cy="365125"/>
          </a:xfrm>
        </p:spPr>
        <p:txBody>
          <a:bodyPr/>
          <a:lstStyle/>
          <a:p>
            <a:fld id="{34B7E4EF-A1BD-40F4-AB7B-04F084DD991D}" type="slidenum">
              <a:rPr lang="en-US" smtClean="0"/>
              <a:pPr/>
              <a:t>‹#›</a:t>
            </a:fld>
            <a:endParaRPr lang="en-US" dirty="0"/>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6FA2B21-3FCD-4721-B95C-427943F61125}" type="datetime1">
              <a:rPr lang="en-US" smtClean="0"/>
              <a:pPr/>
              <a:t>4/4/2022</a:t>
            </a:fld>
            <a:endParaRPr lang="en-US"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4B7E4EF-A1BD-40F4-AB7B-04F084DD991D}" type="slidenum">
              <a:rPr lang="en-US" smtClean="0"/>
              <a:pPr/>
              <a:t>‹#›</a:t>
            </a:fld>
            <a:endParaRPr lang="en-US" dirty="0"/>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2060"/>
                </a:solidFill>
                <a:latin typeface="Eras Bold ITC" panose="020B0907030504020204" pitchFamily="34" charset="0"/>
              </a:rPr>
              <a:t>ABC TELECOM</a:t>
            </a:r>
            <a:endParaRPr lang="en-US" dirty="0"/>
          </a:p>
        </p:txBody>
      </p:sp>
      <p:sp>
        <p:nvSpPr>
          <p:cNvPr id="3" name="Subtitle 2"/>
          <p:cNvSpPr>
            <a:spLocks noGrp="1"/>
          </p:cNvSpPr>
          <p:nvPr>
            <p:ph type="subTitle" idx="1"/>
          </p:nvPr>
        </p:nvSpPr>
        <p:spPr/>
        <p:txBody>
          <a:bodyPr/>
          <a:lstStyle/>
          <a:p>
            <a:r>
              <a:rPr lang="en-US" dirty="0" smtClean="0"/>
              <a:t>Complaint Redressal System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00000"/>
                </a:solidFill>
                <a:effectLst/>
              </a:rPr>
              <a:t>MANAGER</a:t>
            </a:r>
            <a:endParaRPr lang="en-US" dirty="0"/>
          </a:p>
        </p:txBody>
      </p:sp>
      <p:sp>
        <p:nvSpPr>
          <p:cNvPr id="2" name="Content Placeholder 1"/>
          <p:cNvSpPr>
            <a:spLocks noGrp="1"/>
          </p:cNvSpPr>
          <p:nvPr>
            <p:ph idx="1"/>
          </p:nvPr>
        </p:nvSpPr>
        <p:spPr/>
        <p:txBody>
          <a:bodyPr/>
          <a:lstStyle/>
          <a:p>
            <a:pPr marL="109728" indent="0" algn="just" fontAlgn="base">
              <a:buNone/>
            </a:pPr>
            <a:r>
              <a:rPr lang="en-US" b="1" dirty="0" smtClean="0">
                <a:solidFill>
                  <a:srgbClr val="0070C0"/>
                </a:solidFill>
              </a:rPr>
              <a:t>Manager </a:t>
            </a:r>
            <a:r>
              <a:rPr lang="en-US" b="1" dirty="0">
                <a:solidFill>
                  <a:srgbClr val="0070C0"/>
                </a:solidFill>
              </a:rPr>
              <a:t>will be able to do </a:t>
            </a:r>
            <a:r>
              <a:rPr lang="en-US" b="1" dirty="0" smtClean="0">
                <a:solidFill>
                  <a:srgbClr val="0070C0"/>
                </a:solidFill>
              </a:rPr>
              <a:t>:</a:t>
            </a:r>
            <a:endParaRPr lang="en-US" b="1" dirty="0">
              <a:solidFill>
                <a:srgbClr val="0070C0"/>
              </a:solidFill>
            </a:endParaRPr>
          </a:p>
          <a:p>
            <a:pPr marL="624078" indent="-514350" algn="just" fontAlgn="base">
              <a:buClrTx/>
              <a:buFont typeface="+mj-lt"/>
              <a:buAutoNum type="arabicPeriod"/>
            </a:pPr>
            <a:r>
              <a:rPr lang="en-US" dirty="0" smtClean="0"/>
              <a:t>pick </a:t>
            </a:r>
            <a:r>
              <a:rPr lang="en-US" dirty="0"/>
              <a:t>the tickets from the active ticket list and assign them to the engineers based on the PIN code of the customer (where the service is installed). </a:t>
            </a:r>
            <a:endParaRPr lang="en-US" dirty="0" smtClean="0"/>
          </a:p>
          <a:p>
            <a:pPr marL="624078" indent="-514350" algn="just" fontAlgn="base">
              <a:buClrTx/>
              <a:buFont typeface="+mj-lt"/>
              <a:buAutoNum type="arabicPeriod"/>
            </a:pPr>
            <a:r>
              <a:rPr lang="en-US" dirty="0" smtClean="0"/>
              <a:t>There </a:t>
            </a:r>
            <a:r>
              <a:rPr lang="en-US" dirty="0"/>
              <a:t>should be different managers to take care of different PIN codes. </a:t>
            </a:r>
            <a:endParaRPr lang="en-US" dirty="0" smtClean="0"/>
          </a:p>
          <a:p>
            <a:pPr marL="624078" indent="-514350" algn="just" fontAlgn="base">
              <a:buClrTx/>
              <a:buFont typeface="+mj-lt"/>
              <a:buAutoNum type="arabicPeriod"/>
            </a:pPr>
            <a:r>
              <a:rPr lang="en-US" dirty="0" smtClean="0"/>
              <a:t>You </a:t>
            </a:r>
            <a:r>
              <a:rPr lang="en-US" dirty="0"/>
              <a:t>are expected to use at </a:t>
            </a:r>
            <a:r>
              <a:rPr lang="en-US" dirty="0" smtClean="0"/>
              <a:t>least about </a:t>
            </a:r>
            <a:r>
              <a:rPr lang="en-US" dirty="0"/>
              <a:t>5 –10 different PIN codes, and there should be as many managers as </a:t>
            </a:r>
            <a:r>
              <a:rPr lang="en-US" dirty="0" smtClean="0"/>
              <a:t>possible for </a:t>
            </a:r>
            <a:r>
              <a:rPr lang="en-US" dirty="0"/>
              <a:t>assignment. </a:t>
            </a:r>
          </a:p>
          <a:p>
            <a:pPr marL="624078" indent="-514350" algn="just" fontAlgn="base">
              <a:buClrTx/>
              <a:buFont typeface="+mj-lt"/>
              <a:buAutoNum type="arabicPeriod"/>
            </a:pPr>
            <a:r>
              <a:rPr lang="en-US" dirty="0" smtClean="0"/>
              <a:t>see </a:t>
            </a:r>
            <a:r>
              <a:rPr lang="en-US" dirty="0"/>
              <a:t>the status of all the tickets in all the areas.</a:t>
            </a:r>
            <a:endParaRPr lang="en-US" b="1" dirty="0">
              <a:solidFill>
                <a:srgbClr val="0070C0"/>
              </a:solidFill>
            </a:endParaRPr>
          </a:p>
        </p:txBody>
      </p:sp>
    </p:spTree>
    <p:extLst>
      <p:ext uri="{BB962C8B-B14F-4D97-AF65-F5344CB8AC3E}">
        <p14:creationId xmlns="" xmlns:p14="http://schemas.microsoft.com/office/powerpoint/2010/main" val="339452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5413" y="265760"/>
            <a:ext cx="10972800" cy="1143000"/>
          </a:xfrm>
        </p:spPr>
        <p:txBody>
          <a:bodyPr/>
          <a:lstStyle/>
          <a:p>
            <a:r>
              <a:rPr lang="en-US" dirty="0" smtClean="0">
                <a:solidFill>
                  <a:srgbClr val="C00000"/>
                </a:solidFill>
                <a:effectLst/>
              </a:rPr>
              <a:t>ENGINEER</a:t>
            </a:r>
            <a:endParaRPr lang="en-US" dirty="0"/>
          </a:p>
        </p:txBody>
      </p:sp>
      <p:sp>
        <p:nvSpPr>
          <p:cNvPr id="2" name="Content Placeholder 1"/>
          <p:cNvSpPr>
            <a:spLocks noGrp="1"/>
          </p:cNvSpPr>
          <p:nvPr>
            <p:ph idx="1"/>
          </p:nvPr>
        </p:nvSpPr>
        <p:spPr/>
        <p:txBody>
          <a:bodyPr>
            <a:normAutofit fontScale="92500" lnSpcReduction="10000"/>
          </a:bodyPr>
          <a:lstStyle/>
          <a:p>
            <a:pPr marL="109728" indent="0" algn="just">
              <a:buClrTx/>
              <a:buNone/>
            </a:pPr>
            <a:r>
              <a:rPr lang="en-US" b="1" dirty="0" smtClean="0">
                <a:solidFill>
                  <a:srgbClr val="0070C0"/>
                </a:solidFill>
              </a:rPr>
              <a:t>engineer </a:t>
            </a:r>
            <a:r>
              <a:rPr lang="en-US" b="1" dirty="0">
                <a:solidFill>
                  <a:srgbClr val="0070C0"/>
                </a:solidFill>
              </a:rPr>
              <a:t>will be able to do :</a:t>
            </a:r>
          </a:p>
          <a:p>
            <a:pPr marL="109728" indent="0" algn="just">
              <a:buClrTx/>
              <a:buNone/>
            </a:pPr>
            <a:endParaRPr lang="en-US" dirty="0" smtClean="0"/>
          </a:p>
          <a:p>
            <a:pPr marL="624078" indent="-514350" algn="just">
              <a:buClrTx/>
              <a:buFont typeface="+mj-lt"/>
              <a:buAutoNum type="arabicPeriod"/>
            </a:pPr>
            <a:r>
              <a:rPr lang="en-US" dirty="0" smtClean="0"/>
              <a:t>Log </a:t>
            </a:r>
            <a:r>
              <a:rPr lang="en-US" dirty="0"/>
              <a:t>in and view all the tickets assigned to </a:t>
            </a:r>
            <a:r>
              <a:rPr lang="en-US" dirty="0" smtClean="0"/>
              <a:t>him/her</a:t>
            </a:r>
          </a:p>
          <a:p>
            <a:pPr marL="624078" indent="-514350" algn="just">
              <a:buClrTx/>
              <a:buFont typeface="+mj-lt"/>
              <a:buAutoNum type="arabicPeriod"/>
            </a:pPr>
            <a:r>
              <a:rPr lang="en-US" dirty="0" smtClean="0"/>
              <a:t>pick </a:t>
            </a:r>
            <a:r>
              <a:rPr lang="en-US" dirty="0"/>
              <a:t>the tickets assigned to them and assign it the status of ‘WIP”, (work on the case, which is dependent on the type of problem and resolve) and update the status as ‘RESOLVED</a:t>
            </a:r>
            <a:r>
              <a:rPr lang="en-US" dirty="0" smtClean="0"/>
              <a:t>’.</a:t>
            </a:r>
          </a:p>
          <a:p>
            <a:pPr marL="624078" indent="-514350" algn="just">
              <a:buClrTx/>
              <a:buFont typeface="+mj-lt"/>
              <a:buAutoNum type="arabicPeriod"/>
            </a:pPr>
            <a:r>
              <a:rPr lang="en-US" dirty="0" smtClean="0"/>
              <a:t>In </a:t>
            </a:r>
            <a:r>
              <a:rPr lang="en-US" dirty="0"/>
              <a:t>case they are not able to resolve the issue at their end, they can remark that this needs to be reassigned to Field Workers in case of a cable fault or at the customers’ site, and flag it as ‘</a:t>
            </a:r>
            <a:r>
              <a:rPr lang="en-US" dirty="0" smtClean="0"/>
              <a:t>ESCALATED”.</a:t>
            </a:r>
          </a:p>
          <a:p>
            <a:pPr marL="624078" indent="-514350" algn="just">
              <a:buClrTx/>
              <a:buFont typeface="+mj-lt"/>
              <a:buAutoNum type="arabicPeriod"/>
            </a:pPr>
            <a:r>
              <a:rPr lang="en-US" dirty="0" smtClean="0"/>
              <a:t>All </a:t>
            </a:r>
            <a:r>
              <a:rPr lang="en-US" dirty="0"/>
              <a:t>the activities of all the use cases should be appropriately bound by session or other alternatives. Appropriate time-out to be provided for each user.</a:t>
            </a:r>
          </a:p>
        </p:txBody>
      </p:sp>
    </p:spTree>
    <p:extLst>
      <p:ext uri="{BB962C8B-B14F-4D97-AF65-F5344CB8AC3E}">
        <p14:creationId xmlns="" xmlns:p14="http://schemas.microsoft.com/office/powerpoint/2010/main" val="132848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3440"/>
          </a:xfrm>
        </p:spPr>
        <p:txBody>
          <a:bodyPr>
            <a:normAutofit/>
          </a:bodyPr>
          <a:lstStyle/>
          <a:p>
            <a:r>
              <a:rPr lang="en-GB" sz="3200" b="1" dirty="0">
                <a:solidFill>
                  <a:schemeClr val="tx1">
                    <a:lumMod val="95000"/>
                    <a:lumOff val="5000"/>
                  </a:schemeClr>
                </a:solidFill>
                <a:latin typeface="Times New Roman" panose="02020603050405020304" pitchFamily="18" charset="0"/>
                <a:cs typeface="Times New Roman" panose="02020603050405020304" pitchFamily="18" charset="0"/>
              </a:rPr>
              <a:t>Features Available :</a:t>
            </a:r>
            <a:endParaRPr lang="en-IN" sz="3200" b="1" dirty="0">
              <a:solidFill>
                <a:schemeClr val="tx1">
                  <a:lumMod val="95000"/>
                  <a:lumOff val="5000"/>
                </a:schemeClr>
              </a:solidFill>
            </a:endParaRPr>
          </a:p>
        </p:txBody>
      </p:sp>
      <p:sp>
        <p:nvSpPr>
          <p:cNvPr id="3" name="Content Placeholder 2"/>
          <p:cNvSpPr>
            <a:spLocks noGrp="1"/>
          </p:cNvSpPr>
          <p:nvPr>
            <p:ph sz="half" idx="1"/>
          </p:nvPr>
        </p:nvSpPr>
        <p:spPr>
          <a:xfrm>
            <a:off x="1100028" y="1362974"/>
            <a:ext cx="7673035" cy="5121676"/>
          </a:xfrm>
        </p:spPr>
        <p:txBody>
          <a:bodyPr>
            <a:normAutofit/>
          </a:bodyPr>
          <a:lstStyle/>
          <a:p>
            <a:pPr marL="285750" indent="-285750" algn="just">
              <a:lnSpc>
                <a:spcPct val="150000"/>
              </a:lnSpc>
              <a:buClr>
                <a:schemeClr val="accent1">
                  <a:lumMod val="50000"/>
                </a:schemeClr>
              </a:buClr>
              <a:buFont typeface="Wingdings" pitchFamily="2" charset="2"/>
              <a:buChar char="q"/>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Admin</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                                                                                                </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Manager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Engineer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Customer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a:t>
            </a:r>
            <a:r>
              <a:rPr lang="en-GB" sz="2000" dirty="0" smtClean="0">
                <a:latin typeface="Times New Roman" panose="02020603050405020304" pitchFamily="18" charset="0"/>
                <a:ea typeface="Arial Unicode MS" panose="020B0604020202020204" pitchFamily="34" charset="-128"/>
                <a:cs typeface="Times New Roman" panose="02020603050405020304" pitchFamily="18" charset="0"/>
              </a:rPr>
              <a:t>Complaints</a:t>
            </a: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Update And Delete</a:t>
            </a:r>
          </a:p>
          <a:p>
            <a:pPr lvl="1" algn="just">
              <a:lnSpc>
                <a:spcPct val="170000"/>
              </a:lnSpc>
              <a:buFont typeface="Wingdings" panose="05000000000000000000" pitchFamily="2" charset="2"/>
              <a:buChar char="q"/>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gn="just">
              <a:lnSpc>
                <a:spcPct val="170000"/>
              </a:lnSpc>
              <a:buFont typeface="Wingdings" panose="05000000000000000000" pitchFamily="2" charset="2"/>
              <a:buChar char="q"/>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endParaRPr lang="en-IN" dirty="0"/>
          </a:p>
        </p:txBody>
      </p:sp>
      <p:sp>
        <p:nvSpPr>
          <p:cNvPr id="4" name="Content Placeholder 3"/>
          <p:cNvSpPr>
            <a:spLocks noGrp="1"/>
          </p:cNvSpPr>
          <p:nvPr>
            <p:ph sz="half" idx="2"/>
          </p:nvPr>
        </p:nvSpPr>
        <p:spPr>
          <a:xfrm>
            <a:off x="5736951" y="1345722"/>
            <a:ext cx="4184034" cy="5156180"/>
          </a:xfrm>
        </p:spPr>
        <p:txBody>
          <a:bodyPr>
            <a:noAutofit/>
          </a:bodyPr>
          <a:lstStyle/>
          <a:p>
            <a:pPr marL="285750" lvl="0" indent="-285750" algn="just">
              <a:lnSpc>
                <a:spcPct val="150000"/>
              </a:lnSpc>
              <a:buClr>
                <a:schemeClr val="accent1">
                  <a:lumMod val="50000"/>
                </a:schemeClr>
              </a:buClr>
              <a:buFont typeface="Wingdings" panose="05000000000000000000" pitchFamily="2" charset="2"/>
              <a:buChar char="q"/>
              <a:defRPr/>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Customer</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Register</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Complaint</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Send Feedback</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Logout</a:t>
            </a:r>
          </a:p>
          <a:p>
            <a:pPr algn="just">
              <a:lnSpc>
                <a:spcPct val="170000"/>
              </a:lnSpc>
            </a:pPr>
            <a:endParaRPr lang="en-IN" sz="2400" dirty="0"/>
          </a:p>
        </p:txBody>
      </p:sp>
    </p:spTree>
    <p:extLst>
      <p:ext uri="{BB962C8B-B14F-4D97-AF65-F5344CB8AC3E}">
        <p14:creationId xmlns:p14="http://schemas.microsoft.com/office/powerpoint/2010/main" xmlns="" val="254711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41DA86-E628-4890-B543-D05B08E764BE}"/>
              </a:ext>
            </a:extLst>
          </p:cNvPr>
          <p:cNvSpPr>
            <a:spLocks noGrp="1"/>
          </p:cNvSpPr>
          <p:nvPr>
            <p:ph type="title"/>
          </p:nvPr>
        </p:nvSpPr>
        <p:spPr>
          <a:xfrm>
            <a:off x="677334" y="655608"/>
            <a:ext cx="8596668" cy="522028"/>
          </a:xfrm>
        </p:spPr>
        <p:txBody>
          <a:bodyPr>
            <a:normAutofit fontScale="90000"/>
          </a:bodyPr>
          <a:lstStyle/>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Features Available :</a:t>
            </a:r>
            <a:endParaRPr lang="en-IN" dirty="0"/>
          </a:p>
        </p:txBody>
      </p:sp>
      <p:sp>
        <p:nvSpPr>
          <p:cNvPr id="3" name="Content Placeholder 2">
            <a:extLst>
              <a:ext uri="{FF2B5EF4-FFF2-40B4-BE49-F238E27FC236}">
                <a16:creationId xmlns:a16="http://schemas.microsoft.com/office/drawing/2014/main" xmlns="" id="{E49998A4-C652-41F8-A98D-2966BE091D51}"/>
              </a:ext>
            </a:extLst>
          </p:cNvPr>
          <p:cNvSpPr>
            <a:spLocks noGrp="1"/>
          </p:cNvSpPr>
          <p:nvPr>
            <p:ph sz="half" idx="1"/>
          </p:nvPr>
        </p:nvSpPr>
        <p:spPr>
          <a:xfrm>
            <a:off x="1332941" y="1362974"/>
            <a:ext cx="4184035" cy="4678387"/>
          </a:xfrm>
        </p:spPr>
        <p:txBody>
          <a:bodyPr/>
          <a:lstStyle/>
          <a:p>
            <a:pPr marL="285750" indent="-285750" algn="just">
              <a:lnSpc>
                <a:spcPct val="150000"/>
              </a:lnSpc>
              <a:buClr>
                <a:schemeClr val="accent1">
                  <a:lumMod val="50000"/>
                </a:schemeClr>
              </a:buClr>
              <a:buFont typeface="Wingdings" panose="05000000000000000000" pitchFamily="2" charset="2"/>
              <a:buChar char="q"/>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Manager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Register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a:t>
            </a:r>
            <a:r>
              <a:rPr lang="en-GB" sz="2000" dirty="0" smtClean="0">
                <a:latin typeface="Times New Roman" panose="02020603050405020304" pitchFamily="18" charset="0"/>
                <a:ea typeface="Arial Unicode MS" panose="020B0604020202020204" pitchFamily="34" charset="-128"/>
                <a:cs typeface="Times New Roman" panose="02020603050405020304" pitchFamily="18" charset="0"/>
              </a:rPr>
              <a:t>Complaints</a:t>
            </a: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Assign Engineer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Logout</a:t>
            </a:r>
          </a:p>
          <a:p>
            <a:pPr marL="457200" lvl="1" indent="0" algn="just">
              <a:lnSpc>
                <a:spcPct val="170000"/>
              </a:lnSpc>
              <a:buNone/>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gn="just">
              <a:lnSpc>
                <a:spcPct val="170000"/>
              </a:lnSpc>
              <a:buFont typeface="Wingdings" panose="05000000000000000000" pitchFamily="2" charset="2"/>
              <a:buChar char="q"/>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xmlns="" id="{27CB9163-E98B-4605-8ECE-79F8EF7C3CBE}"/>
              </a:ext>
            </a:extLst>
          </p:cNvPr>
          <p:cNvSpPr>
            <a:spLocks noGrp="1"/>
          </p:cNvSpPr>
          <p:nvPr>
            <p:ph sz="half" idx="2"/>
          </p:nvPr>
        </p:nvSpPr>
        <p:spPr>
          <a:xfrm>
            <a:off x="5736951" y="1337095"/>
            <a:ext cx="4184034" cy="4712894"/>
          </a:xfrm>
        </p:spPr>
        <p:txBody>
          <a:bodyPr/>
          <a:lstStyle/>
          <a:p>
            <a:pPr marL="285750" lvl="0" indent="-285750" algn="just">
              <a:lnSpc>
                <a:spcPct val="150000"/>
              </a:lnSpc>
              <a:buClr>
                <a:schemeClr val="accent1">
                  <a:lumMod val="50000"/>
                </a:schemeClr>
              </a:buClr>
              <a:buFont typeface="Wingdings" panose="05000000000000000000" pitchFamily="2" charset="2"/>
              <a:buChar char="q"/>
              <a:defRPr/>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Engineer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Register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Complaint</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Resolve issue</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Update status</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Logout</a:t>
            </a:r>
          </a:p>
          <a:p>
            <a:endParaRPr lang="en-IN" dirty="0"/>
          </a:p>
        </p:txBody>
      </p:sp>
    </p:spTree>
    <p:extLst>
      <p:ext uri="{BB962C8B-B14F-4D97-AF65-F5344CB8AC3E}">
        <p14:creationId xmlns:p14="http://schemas.microsoft.com/office/powerpoint/2010/main" xmlns="" val="1377922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7784" y="676656"/>
            <a:ext cx="2627642" cy="523220"/>
          </a:xfrm>
          <a:prstGeom prst="rect">
            <a:avLst/>
          </a:prstGeom>
          <a:noFill/>
        </p:spPr>
        <p:txBody>
          <a:bodyPr wrap="none" rtlCol="0">
            <a:spAutoFit/>
          </a:bodyPr>
          <a:lstStyle/>
          <a:p>
            <a:r>
              <a:rPr lang="en-IN" sz="2800" b="1" dirty="0">
                <a:latin typeface="Times New Roman" panose="02020603050405020304" pitchFamily="18" charset="0"/>
                <a:cs typeface="Times New Roman" panose="02020603050405020304" pitchFamily="18" charset="0"/>
              </a:rPr>
              <a:t>ADMIN FLOW</a:t>
            </a:r>
          </a:p>
        </p:txBody>
      </p:sp>
      <p:pic>
        <p:nvPicPr>
          <p:cNvPr id="5" name="Picture 4">
            <a:extLst>
              <a:ext uri="{FF2B5EF4-FFF2-40B4-BE49-F238E27FC236}">
                <a16:creationId xmlns:a16="http://schemas.microsoft.com/office/drawing/2014/main" xmlns="" id="{0B993B88-1C29-4334-B718-489BC18DFE3D}"/>
              </a:ext>
            </a:extLst>
          </p:cNvPr>
          <p:cNvPicPr>
            <a:picLocks noChangeAspect="1"/>
          </p:cNvPicPr>
          <p:nvPr/>
        </p:nvPicPr>
        <p:blipFill>
          <a:blip r:embed="rId2"/>
          <a:stretch>
            <a:fillRect/>
          </a:stretch>
        </p:blipFill>
        <p:spPr>
          <a:xfrm>
            <a:off x="1008449" y="1770384"/>
            <a:ext cx="8248650" cy="3125500"/>
          </a:xfrm>
          <a:prstGeom prst="rect">
            <a:avLst/>
          </a:prstGeom>
        </p:spPr>
      </p:pic>
    </p:spTree>
    <p:extLst>
      <p:ext uri="{BB962C8B-B14F-4D97-AF65-F5344CB8AC3E}">
        <p14:creationId xmlns:p14="http://schemas.microsoft.com/office/powerpoint/2010/main" xmlns="" val="62367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3504" y="163902"/>
            <a:ext cx="2329484" cy="1015663"/>
          </a:xfrm>
          <a:prstGeom prst="rect">
            <a:avLst/>
          </a:prstGeom>
          <a:noFill/>
        </p:spPr>
        <p:txBody>
          <a:bodyPr wrap="square" rtlCol="0">
            <a:spAutoFit/>
          </a:bodyPr>
          <a:lstStyle/>
          <a:p>
            <a:endParaRPr lang="en-IN" sz="32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USER FLOW</a:t>
            </a:r>
          </a:p>
        </p:txBody>
      </p:sp>
      <p:pic>
        <p:nvPicPr>
          <p:cNvPr id="5" name="Picture 4">
            <a:extLst>
              <a:ext uri="{FF2B5EF4-FFF2-40B4-BE49-F238E27FC236}">
                <a16:creationId xmlns:a16="http://schemas.microsoft.com/office/drawing/2014/main" xmlns="" id="{5E64DA46-5C17-46A7-BA84-316EEBEAF207}"/>
              </a:ext>
            </a:extLst>
          </p:cNvPr>
          <p:cNvPicPr>
            <a:picLocks noChangeAspect="1"/>
          </p:cNvPicPr>
          <p:nvPr/>
        </p:nvPicPr>
        <p:blipFill>
          <a:blip r:embed="rId2"/>
          <a:stretch>
            <a:fillRect/>
          </a:stretch>
        </p:blipFill>
        <p:spPr>
          <a:xfrm>
            <a:off x="2214631" y="1689599"/>
            <a:ext cx="6128158" cy="4283010"/>
          </a:xfrm>
          <a:prstGeom prst="rect">
            <a:avLst/>
          </a:prstGeom>
        </p:spPr>
      </p:pic>
    </p:spTree>
    <p:extLst>
      <p:ext uri="{BB962C8B-B14F-4D97-AF65-F5344CB8AC3E}">
        <p14:creationId xmlns:p14="http://schemas.microsoft.com/office/powerpoint/2010/main" xmlns="" val="1643438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D269C4-A5E1-4979-8706-03D44473AEA7}"/>
              </a:ext>
            </a:extLst>
          </p:cNvPr>
          <p:cNvSpPr>
            <a:spLocks noGrp="1"/>
          </p:cNvSpPr>
          <p:nvPr>
            <p:ph type="title"/>
          </p:nvPr>
        </p:nvSpPr>
        <p:spPr/>
        <p:txBody>
          <a:bodyPr>
            <a:normAutofit/>
          </a:bodyPr>
          <a:lstStyle/>
          <a:p>
            <a:r>
              <a:rPr lang="en-IN" sz="2800" b="1" dirty="0">
                <a:solidFill>
                  <a:schemeClr val="tx1">
                    <a:lumMod val="95000"/>
                    <a:lumOff val="5000"/>
                  </a:schemeClr>
                </a:solidFill>
                <a:latin typeface="Times New Roman" pitchFamily="18" charset="0"/>
                <a:cs typeface="Times New Roman" pitchFamily="18" charset="0"/>
              </a:rPr>
              <a:t>MANAGER FLOW</a:t>
            </a:r>
          </a:p>
        </p:txBody>
      </p:sp>
      <p:pic>
        <p:nvPicPr>
          <p:cNvPr id="5" name="Content Placeholder 4">
            <a:extLst>
              <a:ext uri="{FF2B5EF4-FFF2-40B4-BE49-F238E27FC236}">
                <a16:creationId xmlns:a16="http://schemas.microsoft.com/office/drawing/2014/main" xmlns="" id="{7D37289E-1992-4A1E-B2C7-3D70A036DE52}"/>
              </a:ext>
            </a:extLst>
          </p:cNvPr>
          <p:cNvPicPr>
            <a:picLocks noGrp="1" noChangeAspect="1"/>
          </p:cNvPicPr>
          <p:nvPr>
            <p:ph idx="1"/>
          </p:nvPr>
        </p:nvPicPr>
        <p:blipFill>
          <a:blip r:embed="rId2"/>
          <a:stretch>
            <a:fillRect/>
          </a:stretch>
        </p:blipFill>
        <p:spPr>
          <a:xfrm>
            <a:off x="2382198" y="1806818"/>
            <a:ext cx="5834567" cy="4109002"/>
          </a:xfrm>
        </p:spPr>
      </p:pic>
    </p:spTree>
    <p:extLst>
      <p:ext uri="{BB962C8B-B14F-4D97-AF65-F5344CB8AC3E}">
        <p14:creationId xmlns:p14="http://schemas.microsoft.com/office/powerpoint/2010/main" xmlns="" val="242269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FA0AB-EE9F-4280-9935-628019593697}"/>
              </a:ext>
            </a:extLst>
          </p:cNvPr>
          <p:cNvSpPr>
            <a:spLocks noGrp="1"/>
          </p:cNvSpPr>
          <p:nvPr>
            <p:ph type="title"/>
          </p:nvPr>
        </p:nvSpPr>
        <p:spPr/>
        <p:txBody>
          <a:bodyPr>
            <a:normAutofit/>
          </a:bodyPr>
          <a:lstStyle/>
          <a:p>
            <a:r>
              <a:rPr lang="en-IN" sz="2800" b="1" dirty="0">
                <a:solidFill>
                  <a:schemeClr val="tx1">
                    <a:lumMod val="95000"/>
                    <a:lumOff val="5000"/>
                  </a:schemeClr>
                </a:solidFill>
                <a:latin typeface="Times New Roman" pitchFamily="18" charset="0"/>
                <a:cs typeface="Times New Roman" pitchFamily="18" charset="0"/>
              </a:rPr>
              <a:t>ENGINEER FLOW</a:t>
            </a:r>
            <a:endParaRPr lang="en-IN" sz="2800" dirty="0"/>
          </a:p>
        </p:txBody>
      </p:sp>
      <p:pic>
        <p:nvPicPr>
          <p:cNvPr id="5" name="Content Placeholder 4">
            <a:extLst>
              <a:ext uri="{FF2B5EF4-FFF2-40B4-BE49-F238E27FC236}">
                <a16:creationId xmlns:a16="http://schemas.microsoft.com/office/drawing/2014/main" xmlns="" id="{571F067E-93A0-4AD2-BF1D-986B8A2F79B5}"/>
              </a:ext>
            </a:extLst>
          </p:cNvPr>
          <p:cNvPicPr>
            <a:picLocks noGrp="1" noChangeAspect="1"/>
          </p:cNvPicPr>
          <p:nvPr>
            <p:ph idx="1"/>
          </p:nvPr>
        </p:nvPicPr>
        <p:blipFill>
          <a:blip r:embed="rId2"/>
          <a:stretch>
            <a:fillRect/>
          </a:stretch>
        </p:blipFill>
        <p:spPr>
          <a:xfrm>
            <a:off x="2264565" y="1872680"/>
            <a:ext cx="6046283" cy="3970534"/>
          </a:xfrm>
        </p:spPr>
      </p:pic>
    </p:spTree>
    <p:extLst>
      <p:ext uri="{BB962C8B-B14F-4D97-AF65-F5344CB8AC3E}">
        <p14:creationId xmlns:p14="http://schemas.microsoft.com/office/powerpoint/2010/main" xmlns="" val="260575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C572C6-D0CA-41CC-9B73-D9C3D029E0B1}"/>
              </a:ext>
            </a:extLst>
          </p:cNvPr>
          <p:cNvSpPr>
            <a:spLocks noGrp="1"/>
          </p:cNvSpPr>
          <p:nvPr>
            <p:ph type="title"/>
          </p:nvPr>
        </p:nvSpPr>
        <p:spPr>
          <a:xfrm>
            <a:off x="677334" y="609600"/>
            <a:ext cx="8596668" cy="1075028"/>
          </a:xfrm>
        </p:spPr>
        <p:txBody>
          <a:bodyPr>
            <a:normAutofit/>
          </a:bodyPr>
          <a:lstStyle/>
          <a:p>
            <a:r>
              <a:rPr lang="en-IN" sz="2800" b="1" dirty="0">
                <a:solidFill>
                  <a:schemeClr val="tx1">
                    <a:lumMod val="95000"/>
                    <a:lumOff val="5000"/>
                  </a:schemeClr>
                </a:solidFill>
                <a:latin typeface="Times New Roman" pitchFamily="18" charset="0"/>
                <a:cs typeface="Times New Roman" pitchFamily="18" charset="0"/>
              </a:rPr>
              <a:t>APPLICATION FLOW</a:t>
            </a:r>
            <a:endParaRPr lang="en-IN" sz="2800" dirty="0"/>
          </a:p>
        </p:txBody>
      </p:sp>
      <p:pic>
        <p:nvPicPr>
          <p:cNvPr id="5" name="Content Placeholder 4">
            <a:extLst>
              <a:ext uri="{FF2B5EF4-FFF2-40B4-BE49-F238E27FC236}">
                <a16:creationId xmlns:a16="http://schemas.microsoft.com/office/drawing/2014/main" xmlns="" id="{21A3B296-51E4-4AC3-A4AA-0A0E34BA0A9F}"/>
              </a:ext>
            </a:extLst>
          </p:cNvPr>
          <p:cNvPicPr>
            <a:picLocks noGrp="1" noChangeAspect="1"/>
          </p:cNvPicPr>
          <p:nvPr>
            <p:ph idx="1"/>
          </p:nvPr>
        </p:nvPicPr>
        <p:blipFill>
          <a:blip r:embed="rId2"/>
          <a:stretch>
            <a:fillRect/>
          </a:stretch>
        </p:blipFill>
        <p:spPr>
          <a:xfrm>
            <a:off x="1553277" y="1676001"/>
            <a:ext cx="7073507" cy="4357397"/>
          </a:xfrm>
        </p:spPr>
      </p:pic>
    </p:spTree>
    <p:extLst>
      <p:ext uri="{BB962C8B-B14F-4D97-AF65-F5344CB8AC3E}">
        <p14:creationId xmlns:p14="http://schemas.microsoft.com/office/powerpoint/2010/main" xmlns="" val="83643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5E1EA86-9C73-40CC-905E-F94A0E15F12E}"/>
              </a:ext>
            </a:extLst>
          </p:cNvPr>
          <p:cNvSpPr txBox="1"/>
          <p:nvPr/>
        </p:nvSpPr>
        <p:spPr>
          <a:xfrm>
            <a:off x="4255383" y="27765"/>
            <a:ext cx="3667760" cy="707886"/>
          </a:xfrm>
          <a:prstGeom prst="rect">
            <a:avLst/>
          </a:prstGeom>
          <a:noFill/>
        </p:spPr>
        <p:txBody>
          <a:bodyPr wrap="square" rtlCol="0">
            <a:spAutoFit/>
          </a:bodyPr>
          <a:lstStyle/>
          <a:p>
            <a:pPr algn="ctr"/>
            <a:r>
              <a:rPr lang="en-IN" sz="4000" b="1" dirty="0">
                <a:solidFill>
                  <a:schemeClr val="accent2">
                    <a:lumMod val="75000"/>
                  </a:schemeClr>
                </a:solidFill>
                <a:latin typeface="Times New Roman" panose="02020603050405020304" pitchFamily="18" charset="0"/>
                <a:cs typeface="Times New Roman" panose="02020603050405020304" pitchFamily="18" charset="0"/>
              </a:rPr>
              <a:t>ER-DIAGRAM</a:t>
            </a:r>
          </a:p>
        </p:txBody>
      </p:sp>
      <p:sp>
        <p:nvSpPr>
          <p:cNvPr id="3" name="Rectangle 2">
            <a:extLst>
              <a:ext uri="{FF2B5EF4-FFF2-40B4-BE49-F238E27FC236}">
                <a16:creationId xmlns="" xmlns:a16="http://schemas.microsoft.com/office/drawing/2014/main" id="{A1832D4B-D4D4-4B4F-A388-D710C7191FA1}"/>
              </a:ext>
            </a:extLst>
          </p:cNvPr>
          <p:cNvSpPr/>
          <p:nvPr/>
        </p:nvSpPr>
        <p:spPr>
          <a:xfrm>
            <a:off x="3094993" y="2707614"/>
            <a:ext cx="1005840" cy="2438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a:t>MANAGER</a:t>
            </a:r>
          </a:p>
        </p:txBody>
      </p:sp>
      <p:sp>
        <p:nvSpPr>
          <p:cNvPr id="4" name="Rectangle 3">
            <a:extLst>
              <a:ext uri="{FF2B5EF4-FFF2-40B4-BE49-F238E27FC236}">
                <a16:creationId xmlns="" xmlns:a16="http://schemas.microsoft.com/office/drawing/2014/main" id="{32F8165D-CC4D-4C3C-A8F7-324C0622BFA3}"/>
              </a:ext>
            </a:extLst>
          </p:cNvPr>
          <p:cNvSpPr/>
          <p:nvPr/>
        </p:nvSpPr>
        <p:spPr>
          <a:xfrm>
            <a:off x="7251074" y="2247632"/>
            <a:ext cx="1087120" cy="2438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a:t>ENGINEER</a:t>
            </a:r>
          </a:p>
        </p:txBody>
      </p:sp>
      <p:sp>
        <p:nvSpPr>
          <p:cNvPr id="5" name="Rectangle 4">
            <a:extLst>
              <a:ext uri="{FF2B5EF4-FFF2-40B4-BE49-F238E27FC236}">
                <a16:creationId xmlns="" xmlns:a16="http://schemas.microsoft.com/office/drawing/2014/main" id="{24CBFEDD-9A6D-4C02-8F54-03D2EDF71018}"/>
              </a:ext>
            </a:extLst>
          </p:cNvPr>
          <p:cNvSpPr/>
          <p:nvPr/>
        </p:nvSpPr>
        <p:spPr>
          <a:xfrm>
            <a:off x="8425599" y="3838674"/>
            <a:ext cx="843280" cy="2438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a:t>ADMIN</a:t>
            </a:r>
          </a:p>
        </p:txBody>
      </p:sp>
      <p:sp>
        <p:nvSpPr>
          <p:cNvPr id="6" name="Rectangle 5">
            <a:extLst>
              <a:ext uri="{FF2B5EF4-FFF2-40B4-BE49-F238E27FC236}">
                <a16:creationId xmlns="" xmlns:a16="http://schemas.microsoft.com/office/drawing/2014/main" id="{11139419-4AA8-41D9-A8D6-5594D8EF99DE}"/>
              </a:ext>
            </a:extLst>
          </p:cNvPr>
          <p:cNvSpPr/>
          <p:nvPr/>
        </p:nvSpPr>
        <p:spPr>
          <a:xfrm>
            <a:off x="162019" y="3162082"/>
            <a:ext cx="1103324" cy="3916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a:t>CUSTOMER</a:t>
            </a:r>
          </a:p>
        </p:txBody>
      </p:sp>
      <p:sp>
        <p:nvSpPr>
          <p:cNvPr id="7" name="Rectangle 6">
            <a:extLst>
              <a:ext uri="{FF2B5EF4-FFF2-40B4-BE49-F238E27FC236}">
                <a16:creationId xmlns="" xmlns:a16="http://schemas.microsoft.com/office/drawing/2014/main" id="{42F7C18D-24C6-4E84-9E65-911C75E3355E}"/>
              </a:ext>
            </a:extLst>
          </p:cNvPr>
          <p:cNvSpPr/>
          <p:nvPr/>
        </p:nvSpPr>
        <p:spPr>
          <a:xfrm>
            <a:off x="5170162" y="5160293"/>
            <a:ext cx="1005840" cy="2438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a:t>TICKET</a:t>
            </a:r>
          </a:p>
        </p:txBody>
      </p:sp>
      <p:sp>
        <p:nvSpPr>
          <p:cNvPr id="10" name="Oval 9">
            <a:extLst>
              <a:ext uri="{FF2B5EF4-FFF2-40B4-BE49-F238E27FC236}">
                <a16:creationId xmlns="" xmlns:a16="http://schemas.microsoft.com/office/drawing/2014/main" id="{CE4E7E2E-E426-40A2-9486-BD0D32692FEF}"/>
              </a:ext>
            </a:extLst>
          </p:cNvPr>
          <p:cNvSpPr/>
          <p:nvPr/>
        </p:nvSpPr>
        <p:spPr>
          <a:xfrm>
            <a:off x="350524" y="2241136"/>
            <a:ext cx="1270000"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Cust_name</a:t>
            </a:r>
          </a:p>
        </p:txBody>
      </p:sp>
      <p:sp>
        <p:nvSpPr>
          <p:cNvPr id="11" name="Oval 10">
            <a:extLst>
              <a:ext uri="{FF2B5EF4-FFF2-40B4-BE49-F238E27FC236}">
                <a16:creationId xmlns="" xmlns:a16="http://schemas.microsoft.com/office/drawing/2014/main" id="{7BB87121-5910-45E7-ACCC-90C3DBEB9B11}"/>
              </a:ext>
            </a:extLst>
          </p:cNvPr>
          <p:cNvSpPr/>
          <p:nvPr/>
        </p:nvSpPr>
        <p:spPr>
          <a:xfrm>
            <a:off x="2386329" y="4673091"/>
            <a:ext cx="868680"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cust_ID</a:t>
            </a:r>
          </a:p>
        </p:txBody>
      </p:sp>
      <p:sp>
        <p:nvSpPr>
          <p:cNvPr id="12" name="Oval 11">
            <a:extLst>
              <a:ext uri="{FF2B5EF4-FFF2-40B4-BE49-F238E27FC236}">
                <a16:creationId xmlns="" xmlns:a16="http://schemas.microsoft.com/office/drawing/2014/main" id="{F729819C-D1CE-451D-8736-6F2F4B03BAAA}"/>
              </a:ext>
            </a:extLst>
          </p:cNvPr>
          <p:cNvSpPr/>
          <p:nvPr/>
        </p:nvSpPr>
        <p:spPr>
          <a:xfrm>
            <a:off x="106682" y="4108867"/>
            <a:ext cx="995684"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200" dirty="0"/>
              <a:t>address</a:t>
            </a:r>
          </a:p>
        </p:txBody>
      </p:sp>
      <p:sp>
        <p:nvSpPr>
          <p:cNvPr id="13" name="Oval 12">
            <a:extLst>
              <a:ext uri="{FF2B5EF4-FFF2-40B4-BE49-F238E27FC236}">
                <a16:creationId xmlns="" xmlns:a16="http://schemas.microsoft.com/office/drawing/2014/main" id="{8338CE21-9F83-4F8F-9AF8-5DB8F6565B92}"/>
              </a:ext>
            </a:extLst>
          </p:cNvPr>
          <p:cNvSpPr/>
          <p:nvPr/>
        </p:nvSpPr>
        <p:spPr>
          <a:xfrm>
            <a:off x="5805178" y="1126185"/>
            <a:ext cx="885189" cy="4368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mgr_ID</a:t>
            </a:r>
          </a:p>
        </p:txBody>
      </p:sp>
      <p:sp>
        <p:nvSpPr>
          <p:cNvPr id="14" name="Oval 13">
            <a:extLst>
              <a:ext uri="{FF2B5EF4-FFF2-40B4-BE49-F238E27FC236}">
                <a16:creationId xmlns="" xmlns:a16="http://schemas.microsoft.com/office/drawing/2014/main" id="{9F3DB732-4B19-4608-87B5-A8504C8AAB0E}"/>
              </a:ext>
            </a:extLst>
          </p:cNvPr>
          <p:cNvSpPr/>
          <p:nvPr/>
        </p:nvSpPr>
        <p:spPr>
          <a:xfrm>
            <a:off x="3827780" y="1534108"/>
            <a:ext cx="11734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mobile_no</a:t>
            </a:r>
          </a:p>
        </p:txBody>
      </p:sp>
      <p:sp>
        <p:nvSpPr>
          <p:cNvPr id="15" name="Oval 14">
            <a:extLst>
              <a:ext uri="{FF2B5EF4-FFF2-40B4-BE49-F238E27FC236}">
                <a16:creationId xmlns="" xmlns:a16="http://schemas.microsoft.com/office/drawing/2014/main" id="{C05790F6-5428-4592-AD71-9D44ABA8DFDC}"/>
              </a:ext>
            </a:extLst>
          </p:cNvPr>
          <p:cNvSpPr/>
          <p:nvPr/>
        </p:nvSpPr>
        <p:spPr>
          <a:xfrm>
            <a:off x="2564128" y="1859280"/>
            <a:ext cx="11734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mgr_name</a:t>
            </a:r>
          </a:p>
        </p:txBody>
      </p:sp>
      <p:sp>
        <p:nvSpPr>
          <p:cNvPr id="16" name="Oval 15">
            <a:extLst>
              <a:ext uri="{FF2B5EF4-FFF2-40B4-BE49-F238E27FC236}">
                <a16:creationId xmlns="" xmlns:a16="http://schemas.microsoft.com/office/drawing/2014/main" id="{0082B9C1-50A3-4624-A28D-3D471A56F532}"/>
              </a:ext>
            </a:extLst>
          </p:cNvPr>
          <p:cNvSpPr/>
          <p:nvPr/>
        </p:nvSpPr>
        <p:spPr>
          <a:xfrm>
            <a:off x="6758941" y="1503807"/>
            <a:ext cx="9321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pincode</a:t>
            </a:r>
          </a:p>
        </p:txBody>
      </p:sp>
      <p:sp>
        <p:nvSpPr>
          <p:cNvPr id="17" name="Oval 16">
            <a:extLst>
              <a:ext uri="{FF2B5EF4-FFF2-40B4-BE49-F238E27FC236}">
                <a16:creationId xmlns="" xmlns:a16="http://schemas.microsoft.com/office/drawing/2014/main" id="{2C3A13F1-B7DB-4CB8-A366-256EDB4CB01A}"/>
              </a:ext>
            </a:extLst>
          </p:cNvPr>
          <p:cNvSpPr/>
          <p:nvPr/>
        </p:nvSpPr>
        <p:spPr>
          <a:xfrm>
            <a:off x="4652329" y="897503"/>
            <a:ext cx="960118"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engr_ID</a:t>
            </a:r>
          </a:p>
        </p:txBody>
      </p:sp>
      <p:sp>
        <p:nvSpPr>
          <p:cNvPr id="18" name="Oval 17">
            <a:extLst>
              <a:ext uri="{FF2B5EF4-FFF2-40B4-BE49-F238E27FC236}">
                <a16:creationId xmlns="" xmlns:a16="http://schemas.microsoft.com/office/drawing/2014/main" id="{1F016AC0-92AD-41A0-A8A5-AC826F1C5C3B}"/>
              </a:ext>
            </a:extLst>
          </p:cNvPr>
          <p:cNvSpPr/>
          <p:nvPr/>
        </p:nvSpPr>
        <p:spPr>
          <a:xfrm>
            <a:off x="9526586" y="5079491"/>
            <a:ext cx="1031238" cy="355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admin_ID</a:t>
            </a:r>
          </a:p>
        </p:txBody>
      </p:sp>
      <p:sp>
        <p:nvSpPr>
          <p:cNvPr id="19" name="Oval 18">
            <a:extLst>
              <a:ext uri="{FF2B5EF4-FFF2-40B4-BE49-F238E27FC236}">
                <a16:creationId xmlns="" xmlns:a16="http://schemas.microsoft.com/office/drawing/2014/main" id="{50AAC6D0-0C14-4663-B106-E44E2D20F055}"/>
              </a:ext>
            </a:extLst>
          </p:cNvPr>
          <p:cNvSpPr/>
          <p:nvPr/>
        </p:nvSpPr>
        <p:spPr>
          <a:xfrm>
            <a:off x="3559479" y="4663034"/>
            <a:ext cx="1005839"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ticket_ID</a:t>
            </a:r>
          </a:p>
        </p:txBody>
      </p:sp>
      <p:sp>
        <p:nvSpPr>
          <p:cNvPr id="20" name="Oval 19">
            <a:extLst>
              <a:ext uri="{FF2B5EF4-FFF2-40B4-BE49-F238E27FC236}">
                <a16:creationId xmlns="" xmlns:a16="http://schemas.microsoft.com/office/drawing/2014/main" id="{A43E0133-A521-4779-A7C9-4EA344BD1AE8}"/>
              </a:ext>
            </a:extLst>
          </p:cNvPr>
          <p:cNvSpPr/>
          <p:nvPr/>
        </p:nvSpPr>
        <p:spPr>
          <a:xfrm>
            <a:off x="6437646" y="2949913"/>
            <a:ext cx="1270000"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engr_name</a:t>
            </a:r>
          </a:p>
        </p:txBody>
      </p:sp>
      <p:sp>
        <p:nvSpPr>
          <p:cNvPr id="21" name="Oval 20">
            <a:extLst>
              <a:ext uri="{FF2B5EF4-FFF2-40B4-BE49-F238E27FC236}">
                <a16:creationId xmlns="" xmlns:a16="http://schemas.microsoft.com/office/drawing/2014/main" id="{5A8A6012-986D-453D-8192-1774839A69A9}"/>
              </a:ext>
            </a:extLst>
          </p:cNvPr>
          <p:cNvSpPr/>
          <p:nvPr/>
        </p:nvSpPr>
        <p:spPr>
          <a:xfrm>
            <a:off x="9091927" y="2513143"/>
            <a:ext cx="132842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admin_name</a:t>
            </a:r>
          </a:p>
        </p:txBody>
      </p:sp>
      <p:sp>
        <p:nvSpPr>
          <p:cNvPr id="24" name="Oval 23">
            <a:extLst>
              <a:ext uri="{FF2B5EF4-FFF2-40B4-BE49-F238E27FC236}">
                <a16:creationId xmlns="" xmlns:a16="http://schemas.microsoft.com/office/drawing/2014/main" id="{4329C51C-4376-4C03-9584-3749DA600FA3}"/>
              </a:ext>
            </a:extLst>
          </p:cNvPr>
          <p:cNvSpPr/>
          <p:nvPr/>
        </p:nvSpPr>
        <p:spPr>
          <a:xfrm>
            <a:off x="3230883" y="866140"/>
            <a:ext cx="9321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pincode</a:t>
            </a:r>
          </a:p>
        </p:txBody>
      </p:sp>
      <p:sp>
        <p:nvSpPr>
          <p:cNvPr id="25" name="Oval 24">
            <a:extLst>
              <a:ext uri="{FF2B5EF4-FFF2-40B4-BE49-F238E27FC236}">
                <a16:creationId xmlns="" xmlns:a16="http://schemas.microsoft.com/office/drawing/2014/main" id="{C2E2D888-E65B-419E-8CB1-C2C0F5C7F1D8}"/>
              </a:ext>
            </a:extLst>
          </p:cNvPr>
          <p:cNvSpPr/>
          <p:nvPr/>
        </p:nvSpPr>
        <p:spPr>
          <a:xfrm>
            <a:off x="7794634" y="2983726"/>
            <a:ext cx="11734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mobile_no</a:t>
            </a:r>
          </a:p>
        </p:txBody>
      </p:sp>
      <p:sp>
        <p:nvSpPr>
          <p:cNvPr id="26" name="Oval 25">
            <a:extLst>
              <a:ext uri="{FF2B5EF4-FFF2-40B4-BE49-F238E27FC236}">
                <a16:creationId xmlns="" xmlns:a16="http://schemas.microsoft.com/office/drawing/2014/main" id="{8DF87CD9-5C92-4A93-B24C-E0F365B5D5D3}"/>
              </a:ext>
            </a:extLst>
          </p:cNvPr>
          <p:cNvSpPr/>
          <p:nvPr/>
        </p:nvSpPr>
        <p:spPr>
          <a:xfrm>
            <a:off x="10619735" y="3113639"/>
            <a:ext cx="11734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mobile_no</a:t>
            </a:r>
          </a:p>
        </p:txBody>
      </p:sp>
      <p:sp>
        <p:nvSpPr>
          <p:cNvPr id="27" name="Oval 26">
            <a:extLst>
              <a:ext uri="{FF2B5EF4-FFF2-40B4-BE49-F238E27FC236}">
                <a16:creationId xmlns="" xmlns:a16="http://schemas.microsoft.com/office/drawing/2014/main" id="{6C43967A-58A7-457A-8B00-282DB741F9F3}"/>
              </a:ext>
            </a:extLst>
          </p:cNvPr>
          <p:cNvSpPr/>
          <p:nvPr/>
        </p:nvSpPr>
        <p:spPr>
          <a:xfrm>
            <a:off x="1025841" y="4425994"/>
            <a:ext cx="11734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mobile_no</a:t>
            </a:r>
          </a:p>
        </p:txBody>
      </p:sp>
      <p:sp>
        <p:nvSpPr>
          <p:cNvPr id="28" name="Oval 27">
            <a:extLst>
              <a:ext uri="{FF2B5EF4-FFF2-40B4-BE49-F238E27FC236}">
                <a16:creationId xmlns="" xmlns:a16="http://schemas.microsoft.com/office/drawing/2014/main" id="{DB8F5FC6-C846-4836-B2AD-BD0398C955F4}"/>
              </a:ext>
            </a:extLst>
          </p:cNvPr>
          <p:cNvSpPr/>
          <p:nvPr/>
        </p:nvSpPr>
        <p:spPr>
          <a:xfrm>
            <a:off x="10619735" y="4416176"/>
            <a:ext cx="1173482"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email</a:t>
            </a:r>
          </a:p>
        </p:txBody>
      </p:sp>
      <p:sp>
        <p:nvSpPr>
          <p:cNvPr id="29" name="Oval 28">
            <a:extLst>
              <a:ext uri="{FF2B5EF4-FFF2-40B4-BE49-F238E27FC236}">
                <a16:creationId xmlns="" xmlns:a16="http://schemas.microsoft.com/office/drawing/2014/main" id="{E3C8B835-B3D5-4EE2-8DA1-8DEBC1C7F049}"/>
              </a:ext>
            </a:extLst>
          </p:cNvPr>
          <p:cNvSpPr/>
          <p:nvPr/>
        </p:nvSpPr>
        <p:spPr>
          <a:xfrm>
            <a:off x="6007944" y="3468439"/>
            <a:ext cx="1005835"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ticket_ID</a:t>
            </a:r>
          </a:p>
        </p:txBody>
      </p:sp>
      <p:sp>
        <p:nvSpPr>
          <p:cNvPr id="30" name="Oval 29">
            <a:extLst>
              <a:ext uri="{FF2B5EF4-FFF2-40B4-BE49-F238E27FC236}">
                <a16:creationId xmlns="" xmlns:a16="http://schemas.microsoft.com/office/drawing/2014/main" id="{4D5A0BD5-6E81-41FF-97A4-424CA446182A}"/>
              </a:ext>
            </a:extLst>
          </p:cNvPr>
          <p:cNvSpPr/>
          <p:nvPr/>
        </p:nvSpPr>
        <p:spPr>
          <a:xfrm>
            <a:off x="5062883" y="2677246"/>
            <a:ext cx="868680"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mgr_ID</a:t>
            </a:r>
          </a:p>
        </p:txBody>
      </p:sp>
      <p:sp>
        <p:nvSpPr>
          <p:cNvPr id="31" name="Oval 30">
            <a:extLst>
              <a:ext uri="{FF2B5EF4-FFF2-40B4-BE49-F238E27FC236}">
                <a16:creationId xmlns="" xmlns:a16="http://schemas.microsoft.com/office/drawing/2014/main" id="{4B0D5775-D46D-4D0A-807D-1C0350530A3D}"/>
              </a:ext>
            </a:extLst>
          </p:cNvPr>
          <p:cNvSpPr/>
          <p:nvPr/>
        </p:nvSpPr>
        <p:spPr>
          <a:xfrm>
            <a:off x="5667164" y="4251988"/>
            <a:ext cx="960118"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engr_ID</a:t>
            </a:r>
          </a:p>
        </p:txBody>
      </p:sp>
      <p:cxnSp>
        <p:nvCxnSpPr>
          <p:cNvPr id="33" name="Straight Connector 32">
            <a:extLst>
              <a:ext uri="{FF2B5EF4-FFF2-40B4-BE49-F238E27FC236}">
                <a16:creationId xmlns="" xmlns:a16="http://schemas.microsoft.com/office/drawing/2014/main" id="{36335B75-CE20-43DF-B382-8AA07395AF50}"/>
              </a:ext>
            </a:extLst>
          </p:cNvPr>
          <p:cNvCxnSpPr>
            <a:cxnSpLocks/>
            <a:stCxn id="6" idx="0"/>
            <a:endCxn id="10" idx="4"/>
          </p:cNvCxnSpPr>
          <p:nvPr/>
        </p:nvCxnSpPr>
        <p:spPr>
          <a:xfrm flipV="1">
            <a:off x="713681" y="2647536"/>
            <a:ext cx="271843" cy="51454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 xmlns:a16="http://schemas.microsoft.com/office/drawing/2014/main" id="{9FB95825-E247-4825-97E5-B7C15A882B95}"/>
              </a:ext>
            </a:extLst>
          </p:cNvPr>
          <p:cNvCxnSpPr>
            <a:cxnSpLocks/>
          </p:cNvCxnSpPr>
          <p:nvPr/>
        </p:nvCxnSpPr>
        <p:spPr>
          <a:xfrm flipH="1">
            <a:off x="475308" y="3530077"/>
            <a:ext cx="226057" cy="617195"/>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 xmlns:a16="http://schemas.microsoft.com/office/drawing/2014/main" id="{A0A6AE8B-280A-4E33-8687-6416B0BC2C41}"/>
              </a:ext>
            </a:extLst>
          </p:cNvPr>
          <p:cNvCxnSpPr>
            <a:cxnSpLocks/>
            <a:endCxn id="27" idx="0"/>
          </p:cNvCxnSpPr>
          <p:nvPr/>
        </p:nvCxnSpPr>
        <p:spPr>
          <a:xfrm>
            <a:off x="696601" y="3520039"/>
            <a:ext cx="915981" cy="9059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 xmlns:a16="http://schemas.microsoft.com/office/drawing/2014/main" id="{AE8C1307-DA50-4054-9EC9-18BDDCF52D41}"/>
              </a:ext>
            </a:extLst>
          </p:cNvPr>
          <p:cNvCxnSpPr>
            <a:stCxn id="15" idx="4"/>
            <a:endCxn id="3" idx="0"/>
          </p:cNvCxnSpPr>
          <p:nvPr/>
        </p:nvCxnSpPr>
        <p:spPr>
          <a:xfrm>
            <a:off x="3150869" y="2265680"/>
            <a:ext cx="447044" cy="44193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 xmlns:a16="http://schemas.microsoft.com/office/drawing/2014/main" id="{FA0F689B-1BFA-4D85-9C58-0C65120EDBAA}"/>
              </a:ext>
            </a:extLst>
          </p:cNvPr>
          <p:cNvCxnSpPr>
            <a:stCxn id="3" idx="0"/>
            <a:endCxn id="14" idx="4"/>
          </p:cNvCxnSpPr>
          <p:nvPr/>
        </p:nvCxnSpPr>
        <p:spPr>
          <a:xfrm flipV="1">
            <a:off x="3597913" y="1940508"/>
            <a:ext cx="816608" cy="76710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 xmlns:a16="http://schemas.microsoft.com/office/drawing/2014/main" id="{E5CBE032-192C-4EF4-A272-9312D2D236C8}"/>
              </a:ext>
            </a:extLst>
          </p:cNvPr>
          <p:cNvCxnSpPr/>
          <p:nvPr/>
        </p:nvCxnSpPr>
        <p:spPr>
          <a:xfrm flipH="1">
            <a:off x="792480" y="1256418"/>
            <a:ext cx="6354" cy="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BAF9C332-DC10-4778-AC5A-EB56FECFCFD2}"/>
              </a:ext>
            </a:extLst>
          </p:cNvPr>
          <p:cNvCxnSpPr>
            <a:cxnSpLocks/>
            <a:stCxn id="5" idx="3"/>
            <a:endCxn id="28" idx="0"/>
          </p:cNvCxnSpPr>
          <p:nvPr/>
        </p:nvCxnSpPr>
        <p:spPr>
          <a:xfrm>
            <a:off x="9268879" y="3960594"/>
            <a:ext cx="1937597" cy="45558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 xmlns:a16="http://schemas.microsoft.com/office/drawing/2014/main" id="{70616AA9-25E5-4FCA-B1FD-DDC106B7718E}"/>
              </a:ext>
            </a:extLst>
          </p:cNvPr>
          <p:cNvCxnSpPr>
            <a:stCxn id="5" idx="0"/>
            <a:endCxn id="21" idx="4"/>
          </p:cNvCxnSpPr>
          <p:nvPr/>
        </p:nvCxnSpPr>
        <p:spPr>
          <a:xfrm flipV="1">
            <a:off x="8847239" y="2919543"/>
            <a:ext cx="908899" cy="919131"/>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 xmlns:a16="http://schemas.microsoft.com/office/drawing/2014/main" id="{F324FEF4-C99E-45A5-83E6-A46790FB03A6}"/>
              </a:ext>
            </a:extLst>
          </p:cNvPr>
          <p:cNvCxnSpPr>
            <a:cxnSpLocks/>
            <a:stCxn id="5" idx="3"/>
          </p:cNvCxnSpPr>
          <p:nvPr/>
        </p:nvCxnSpPr>
        <p:spPr>
          <a:xfrm flipV="1">
            <a:off x="9268879" y="3479399"/>
            <a:ext cx="1658833" cy="481195"/>
          </a:xfrm>
          <a:prstGeom prst="line">
            <a:avLst/>
          </a:prstGeom>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 xmlns:a16="http://schemas.microsoft.com/office/drawing/2014/main" id="{319F9533-92B4-4F1B-B026-EBD928699925}"/>
              </a:ext>
            </a:extLst>
          </p:cNvPr>
          <p:cNvSpPr/>
          <p:nvPr/>
        </p:nvSpPr>
        <p:spPr>
          <a:xfrm>
            <a:off x="7283772" y="4211635"/>
            <a:ext cx="1005835" cy="40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status</a:t>
            </a:r>
          </a:p>
        </p:txBody>
      </p:sp>
      <p:sp>
        <p:nvSpPr>
          <p:cNvPr id="60" name="Oval 59">
            <a:extLst>
              <a:ext uri="{FF2B5EF4-FFF2-40B4-BE49-F238E27FC236}">
                <a16:creationId xmlns="" xmlns:a16="http://schemas.microsoft.com/office/drawing/2014/main" id="{F4F14DCB-6236-4B16-BD4C-3023E3209B21}"/>
              </a:ext>
            </a:extLst>
          </p:cNvPr>
          <p:cNvSpPr/>
          <p:nvPr/>
        </p:nvSpPr>
        <p:spPr>
          <a:xfrm>
            <a:off x="7399731" y="4822576"/>
            <a:ext cx="1076231" cy="4439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100" dirty="0"/>
              <a:t>complaint</a:t>
            </a:r>
          </a:p>
        </p:txBody>
      </p:sp>
      <p:sp>
        <p:nvSpPr>
          <p:cNvPr id="61" name="Diamond 60">
            <a:extLst>
              <a:ext uri="{FF2B5EF4-FFF2-40B4-BE49-F238E27FC236}">
                <a16:creationId xmlns="" xmlns:a16="http://schemas.microsoft.com/office/drawing/2014/main" id="{CD9FF8BE-2965-4955-9622-51982857EB27}"/>
              </a:ext>
            </a:extLst>
          </p:cNvPr>
          <p:cNvSpPr/>
          <p:nvPr/>
        </p:nvSpPr>
        <p:spPr>
          <a:xfrm>
            <a:off x="1969369" y="3221560"/>
            <a:ext cx="1548763" cy="571362"/>
          </a:xfrm>
          <a:prstGeom prst="diamond">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t>Raised by</a:t>
            </a:r>
          </a:p>
        </p:txBody>
      </p:sp>
      <p:sp>
        <p:nvSpPr>
          <p:cNvPr id="62" name="Diamond 61">
            <a:extLst>
              <a:ext uri="{FF2B5EF4-FFF2-40B4-BE49-F238E27FC236}">
                <a16:creationId xmlns="" xmlns:a16="http://schemas.microsoft.com/office/drawing/2014/main" id="{BF9C1C08-EEFC-4252-8910-27725D35F166}"/>
              </a:ext>
            </a:extLst>
          </p:cNvPr>
          <p:cNvSpPr/>
          <p:nvPr/>
        </p:nvSpPr>
        <p:spPr>
          <a:xfrm>
            <a:off x="4940291" y="1935818"/>
            <a:ext cx="1566225" cy="571362"/>
          </a:xfrm>
          <a:prstGeom prst="diamond">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t>Assigned to</a:t>
            </a:r>
          </a:p>
        </p:txBody>
      </p:sp>
      <p:cxnSp>
        <p:nvCxnSpPr>
          <p:cNvPr id="64" name="Straight Connector 63">
            <a:extLst>
              <a:ext uri="{FF2B5EF4-FFF2-40B4-BE49-F238E27FC236}">
                <a16:creationId xmlns="" xmlns:a16="http://schemas.microsoft.com/office/drawing/2014/main" id="{B2BE1FE6-3F37-4EC7-AF54-30AFABA87070}"/>
              </a:ext>
            </a:extLst>
          </p:cNvPr>
          <p:cNvCxnSpPr>
            <a:cxnSpLocks/>
            <a:stCxn id="3" idx="3"/>
            <a:endCxn id="62" idx="1"/>
          </p:cNvCxnSpPr>
          <p:nvPr/>
        </p:nvCxnSpPr>
        <p:spPr>
          <a:xfrm flipV="1">
            <a:off x="4100833" y="2221499"/>
            <a:ext cx="839458" cy="60803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 xmlns:a16="http://schemas.microsoft.com/office/drawing/2014/main" id="{B4A62B11-2C56-482B-8CD0-379CBB10D568}"/>
              </a:ext>
            </a:extLst>
          </p:cNvPr>
          <p:cNvCxnSpPr>
            <a:cxnSpLocks/>
            <a:stCxn id="62" idx="0"/>
            <a:endCxn id="13" idx="3"/>
          </p:cNvCxnSpPr>
          <p:nvPr/>
        </p:nvCxnSpPr>
        <p:spPr>
          <a:xfrm flipV="1">
            <a:off x="5723404" y="1499085"/>
            <a:ext cx="211407" cy="43673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 xmlns:a16="http://schemas.microsoft.com/office/drawing/2014/main" id="{7FA90862-1F10-494F-A60E-C8713BF6C38F}"/>
              </a:ext>
            </a:extLst>
          </p:cNvPr>
          <p:cNvCxnSpPr>
            <a:cxnSpLocks/>
          </p:cNvCxnSpPr>
          <p:nvPr/>
        </p:nvCxnSpPr>
        <p:spPr>
          <a:xfrm flipV="1">
            <a:off x="5755748" y="1707461"/>
            <a:ext cx="1035537" cy="228811"/>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 xmlns:a16="http://schemas.microsoft.com/office/drawing/2014/main" id="{1E8A6B23-B44E-4E21-9A38-60052E9E314F}"/>
              </a:ext>
            </a:extLst>
          </p:cNvPr>
          <p:cNvCxnSpPr>
            <a:stCxn id="62" idx="0"/>
            <a:endCxn id="17" idx="4"/>
          </p:cNvCxnSpPr>
          <p:nvPr/>
        </p:nvCxnSpPr>
        <p:spPr>
          <a:xfrm flipH="1" flipV="1">
            <a:off x="5132388" y="1303903"/>
            <a:ext cx="591016" cy="631915"/>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 xmlns:a16="http://schemas.microsoft.com/office/drawing/2014/main" id="{6A76CDA3-4706-4FC7-BD53-A06B9C86F5EF}"/>
              </a:ext>
            </a:extLst>
          </p:cNvPr>
          <p:cNvCxnSpPr>
            <a:cxnSpLocks/>
            <a:endCxn id="25" idx="0"/>
          </p:cNvCxnSpPr>
          <p:nvPr/>
        </p:nvCxnSpPr>
        <p:spPr>
          <a:xfrm>
            <a:off x="7670485" y="2443996"/>
            <a:ext cx="710890" cy="539730"/>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 xmlns:a16="http://schemas.microsoft.com/office/drawing/2014/main" id="{C01ECE01-CF2F-4542-905A-E99020CA0598}"/>
              </a:ext>
            </a:extLst>
          </p:cNvPr>
          <p:cNvCxnSpPr>
            <a:cxnSpLocks/>
          </p:cNvCxnSpPr>
          <p:nvPr/>
        </p:nvCxnSpPr>
        <p:spPr>
          <a:xfrm flipV="1">
            <a:off x="7217068" y="2460523"/>
            <a:ext cx="484266" cy="489390"/>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 xmlns:a16="http://schemas.microsoft.com/office/drawing/2014/main" id="{8CCFAC42-7BDE-4354-8666-26569FF99B40}"/>
              </a:ext>
            </a:extLst>
          </p:cNvPr>
          <p:cNvCxnSpPr>
            <a:cxnSpLocks/>
            <a:stCxn id="62" idx="3"/>
            <a:endCxn id="4" idx="1"/>
          </p:cNvCxnSpPr>
          <p:nvPr/>
        </p:nvCxnSpPr>
        <p:spPr>
          <a:xfrm>
            <a:off x="6506516" y="2221499"/>
            <a:ext cx="744558" cy="148053"/>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 xmlns:a16="http://schemas.microsoft.com/office/drawing/2014/main" id="{B76DAE69-F012-4748-8FBF-E334BA41C5BB}"/>
              </a:ext>
            </a:extLst>
          </p:cNvPr>
          <p:cNvCxnSpPr>
            <a:cxnSpLocks/>
            <a:stCxn id="5" idx="2"/>
            <a:endCxn id="18" idx="0"/>
          </p:cNvCxnSpPr>
          <p:nvPr/>
        </p:nvCxnSpPr>
        <p:spPr>
          <a:xfrm>
            <a:off x="8847239" y="4082514"/>
            <a:ext cx="1194966" cy="996977"/>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 xmlns:a16="http://schemas.microsoft.com/office/drawing/2014/main" id="{A072815C-D01C-43B6-B061-E69DBA94C388}"/>
              </a:ext>
            </a:extLst>
          </p:cNvPr>
          <p:cNvCxnSpPr>
            <a:cxnSpLocks/>
            <a:stCxn id="19" idx="0"/>
            <a:endCxn id="61" idx="2"/>
          </p:cNvCxnSpPr>
          <p:nvPr/>
        </p:nvCxnSpPr>
        <p:spPr>
          <a:xfrm flipH="1" flipV="1">
            <a:off x="2743751" y="3792922"/>
            <a:ext cx="1318648" cy="870112"/>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 xmlns:a16="http://schemas.microsoft.com/office/drawing/2014/main" id="{68594E86-9540-40F7-8253-2E7E8F9F5ED8}"/>
              </a:ext>
            </a:extLst>
          </p:cNvPr>
          <p:cNvCxnSpPr>
            <a:cxnSpLocks/>
            <a:stCxn id="7" idx="3"/>
            <a:endCxn id="59" idx="2"/>
          </p:cNvCxnSpPr>
          <p:nvPr/>
        </p:nvCxnSpPr>
        <p:spPr>
          <a:xfrm flipV="1">
            <a:off x="6176002" y="4414835"/>
            <a:ext cx="1107770" cy="867378"/>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 xmlns:a16="http://schemas.microsoft.com/office/drawing/2014/main" id="{1D563C88-0FBF-4CDB-BBD6-2AC5DDAF1CBF}"/>
              </a:ext>
            </a:extLst>
          </p:cNvPr>
          <p:cNvCxnSpPr>
            <a:cxnSpLocks/>
            <a:stCxn id="7" idx="3"/>
            <a:endCxn id="60" idx="2"/>
          </p:cNvCxnSpPr>
          <p:nvPr/>
        </p:nvCxnSpPr>
        <p:spPr>
          <a:xfrm flipV="1">
            <a:off x="6176002" y="5044545"/>
            <a:ext cx="1223729" cy="237668"/>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 xmlns:a16="http://schemas.microsoft.com/office/drawing/2014/main" id="{A666D8F3-6165-4595-9AAF-094B6FF98630}"/>
              </a:ext>
            </a:extLst>
          </p:cNvPr>
          <p:cNvCxnSpPr>
            <a:cxnSpLocks/>
          </p:cNvCxnSpPr>
          <p:nvPr/>
        </p:nvCxnSpPr>
        <p:spPr>
          <a:xfrm>
            <a:off x="1107367" y="2656540"/>
            <a:ext cx="983845" cy="859705"/>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 xmlns:a16="http://schemas.microsoft.com/office/drawing/2014/main" id="{8B276ED8-2F84-46FE-B4C9-ED4BC4DC6F5B}"/>
              </a:ext>
            </a:extLst>
          </p:cNvPr>
          <p:cNvCxnSpPr>
            <a:cxnSpLocks/>
            <a:stCxn id="61" idx="3"/>
            <a:endCxn id="7" idx="1"/>
          </p:cNvCxnSpPr>
          <p:nvPr/>
        </p:nvCxnSpPr>
        <p:spPr>
          <a:xfrm>
            <a:off x="3518132" y="3507241"/>
            <a:ext cx="1652030" cy="1774972"/>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 xmlns:a16="http://schemas.microsoft.com/office/drawing/2014/main" id="{F7C2D5F4-98AD-4B60-B548-D473DC5A71B1}"/>
              </a:ext>
            </a:extLst>
          </p:cNvPr>
          <p:cNvCxnSpPr>
            <a:cxnSpLocks/>
            <a:stCxn id="11" idx="0"/>
            <a:endCxn id="61" idx="2"/>
          </p:cNvCxnSpPr>
          <p:nvPr/>
        </p:nvCxnSpPr>
        <p:spPr>
          <a:xfrm flipH="1" flipV="1">
            <a:off x="2743751" y="3792922"/>
            <a:ext cx="76918" cy="880169"/>
          </a:xfrm>
          <a:prstGeom prst="line">
            <a:avLst/>
          </a:prstGeom>
        </p:spPr>
        <p:style>
          <a:lnRef idx="1">
            <a:schemeClr val="dk1"/>
          </a:lnRef>
          <a:fillRef idx="0">
            <a:schemeClr val="dk1"/>
          </a:fillRef>
          <a:effectRef idx="0">
            <a:schemeClr val="dk1"/>
          </a:effectRef>
          <a:fontRef idx="minor">
            <a:schemeClr val="tx1"/>
          </a:fontRef>
        </p:style>
      </p:cxnSp>
      <p:sp>
        <p:nvSpPr>
          <p:cNvPr id="146" name="Diamond 145">
            <a:extLst>
              <a:ext uri="{FF2B5EF4-FFF2-40B4-BE49-F238E27FC236}">
                <a16:creationId xmlns="" xmlns:a16="http://schemas.microsoft.com/office/drawing/2014/main" id="{EC82DD86-F2E5-4135-820A-064C4FC8E285}"/>
              </a:ext>
            </a:extLst>
          </p:cNvPr>
          <p:cNvSpPr/>
          <p:nvPr/>
        </p:nvSpPr>
        <p:spPr>
          <a:xfrm>
            <a:off x="4672601" y="3562318"/>
            <a:ext cx="1201587" cy="534554"/>
          </a:xfrm>
          <a:prstGeom prst="diamond">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100" dirty="0"/>
              <a:t>Carried by</a:t>
            </a:r>
          </a:p>
        </p:txBody>
      </p:sp>
      <p:cxnSp>
        <p:nvCxnSpPr>
          <p:cNvPr id="148" name="Straight Connector 147">
            <a:extLst>
              <a:ext uri="{FF2B5EF4-FFF2-40B4-BE49-F238E27FC236}">
                <a16:creationId xmlns="" xmlns:a16="http://schemas.microsoft.com/office/drawing/2014/main" id="{84C2B3E0-EAB6-4D73-8656-0F7DD9ADCAA4}"/>
              </a:ext>
            </a:extLst>
          </p:cNvPr>
          <p:cNvCxnSpPr>
            <a:cxnSpLocks/>
            <a:endCxn id="7" idx="0"/>
          </p:cNvCxnSpPr>
          <p:nvPr/>
        </p:nvCxnSpPr>
        <p:spPr>
          <a:xfrm>
            <a:off x="5266612" y="4060378"/>
            <a:ext cx="406470" cy="1099915"/>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 xmlns:a16="http://schemas.microsoft.com/office/drawing/2014/main" id="{D88F20B4-7861-49F5-A925-627770BBBAB4}"/>
              </a:ext>
            </a:extLst>
          </p:cNvPr>
          <p:cNvCxnSpPr>
            <a:stCxn id="146" idx="0"/>
            <a:endCxn id="3" idx="3"/>
          </p:cNvCxnSpPr>
          <p:nvPr/>
        </p:nvCxnSpPr>
        <p:spPr>
          <a:xfrm flipH="1" flipV="1">
            <a:off x="4100833" y="2829534"/>
            <a:ext cx="1172562" cy="732784"/>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 xmlns:a16="http://schemas.microsoft.com/office/drawing/2014/main" id="{0CFDF4B4-CE9E-4246-A7CC-5F18195E4263}"/>
              </a:ext>
            </a:extLst>
          </p:cNvPr>
          <p:cNvCxnSpPr>
            <a:cxnSpLocks/>
            <a:stCxn id="146" idx="3"/>
            <a:endCxn id="30" idx="4"/>
          </p:cNvCxnSpPr>
          <p:nvPr/>
        </p:nvCxnSpPr>
        <p:spPr>
          <a:xfrm flipH="1" flipV="1">
            <a:off x="5497223" y="3083646"/>
            <a:ext cx="376965" cy="745949"/>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 xmlns:a16="http://schemas.microsoft.com/office/drawing/2014/main" id="{62070668-C033-4724-A117-A7BB1E8F94AA}"/>
              </a:ext>
            </a:extLst>
          </p:cNvPr>
          <p:cNvCxnSpPr>
            <a:cxnSpLocks/>
            <a:stCxn id="146" idx="3"/>
            <a:endCxn id="29" idx="2"/>
          </p:cNvCxnSpPr>
          <p:nvPr/>
        </p:nvCxnSpPr>
        <p:spPr>
          <a:xfrm flipV="1">
            <a:off x="5874188" y="3671639"/>
            <a:ext cx="133756" cy="157956"/>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 xmlns:a16="http://schemas.microsoft.com/office/drawing/2014/main" id="{1A77BF2A-9FD4-4C6D-B37C-A3B1A2C02E7B}"/>
              </a:ext>
            </a:extLst>
          </p:cNvPr>
          <p:cNvCxnSpPr>
            <a:cxnSpLocks/>
            <a:stCxn id="146" idx="2"/>
            <a:endCxn id="31" idx="0"/>
          </p:cNvCxnSpPr>
          <p:nvPr/>
        </p:nvCxnSpPr>
        <p:spPr>
          <a:xfrm>
            <a:off x="5273395" y="4096872"/>
            <a:ext cx="873828" cy="15511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838030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9BD64C4-756C-491A-878E-A4E4FF093301}"/>
              </a:ext>
            </a:extLst>
          </p:cNvPr>
          <p:cNvSpPr txBox="1"/>
          <p:nvPr/>
        </p:nvSpPr>
        <p:spPr>
          <a:xfrm>
            <a:off x="1058018" y="257317"/>
            <a:ext cx="6686550" cy="5934189"/>
          </a:xfrm>
          <a:prstGeom prst="rect">
            <a:avLst/>
          </a:prstGeom>
          <a:noFill/>
        </p:spPr>
        <p:txBody>
          <a:bodyPr wrap="square" rtlCol="0">
            <a:spAutoFit/>
          </a:bodyPr>
          <a:lstStyle/>
          <a:p>
            <a:r>
              <a:rPr lang="en-IN" sz="4000" u="sng" baseline="-2000" dirty="0" smtClean="0">
                <a:solidFill>
                  <a:schemeClr val="accent5">
                    <a:lumMod val="75000"/>
                  </a:schemeClr>
                </a:solidFill>
                <a:uFill>
                  <a:solidFill>
                    <a:schemeClr val="accent5">
                      <a:lumMod val="50000"/>
                    </a:schemeClr>
                  </a:solidFill>
                </a:uFill>
                <a:latin typeface="Times New Roman" panose="02020603050405020304" pitchFamily="18" charset="0"/>
                <a:cs typeface="Times New Roman" panose="02020603050405020304" pitchFamily="18" charset="0"/>
              </a:rPr>
              <a:t>TEAM MEMBERS </a:t>
            </a:r>
            <a:r>
              <a:rPr lang="en-IN" sz="4000" baseline="-2000" dirty="0">
                <a:solidFill>
                  <a:schemeClr val="accent5">
                    <a:lumMod val="75000"/>
                  </a:schemeClr>
                </a:solidFill>
                <a:uFill>
                  <a:solidFill>
                    <a:schemeClr val="accent5">
                      <a:lumMod val="50000"/>
                    </a:schemeClr>
                  </a:solidFill>
                </a:uFill>
                <a:latin typeface="DVOT-Yogesh" pitchFamily="2" charset="0"/>
              </a:rPr>
              <a:t>:</a:t>
            </a:r>
            <a:endParaRPr lang="en-IN" sz="4000" u="sng" baseline="-2000" dirty="0">
              <a:solidFill>
                <a:schemeClr val="accent5">
                  <a:lumMod val="75000"/>
                </a:schemeClr>
              </a:solidFill>
              <a:uFill>
                <a:solidFill>
                  <a:schemeClr val="accent5">
                    <a:lumMod val="50000"/>
                  </a:schemeClr>
                </a:solidFill>
              </a:uFill>
              <a:latin typeface="DVOT-Yogesh" pitchFamily="2" charset="0"/>
            </a:endParaRPr>
          </a:p>
          <a:p>
            <a:pPr>
              <a:lnSpc>
                <a:spcPct val="150000"/>
              </a:lnSpc>
            </a:pPr>
            <a:r>
              <a:rPr lang="en-IN" sz="1810" dirty="0">
                <a:solidFill>
                  <a:schemeClr val="accent1">
                    <a:lumMod val="75000"/>
                  </a:schemeClr>
                </a:solidFill>
                <a:latin typeface="Eras Bold ITC" panose="020B0907030504020204" pitchFamily="34" charset="0"/>
              </a:rPr>
              <a:t> </a:t>
            </a:r>
            <a:r>
              <a:rPr lang="en-IN" sz="1810" dirty="0" smtClean="0">
                <a:solidFill>
                  <a:schemeClr val="accent1">
                    <a:lumMod val="75000"/>
                  </a:schemeClr>
                </a:solidFill>
                <a:latin typeface="Eras Bold ITC" panose="020B0907030504020204" pitchFamily="34" charset="0"/>
              </a:rPr>
              <a:t>                 </a:t>
            </a:r>
            <a:r>
              <a:rPr lang="en-IN" sz="1810" dirty="0" smtClean="0">
                <a:latin typeface="Lucida Sans" panose="020B0602030504020204" pitchFamily="34" charset="0"/>
              </a:rPr>
              <a:t>1. </a:t>
            </a:r>
            <a:r>
              <a:rPr lang="en-IN" sz="1810" dirty="0" err="1" smtClean="0">
                <a:latin typeface="Lucida Sans" panose="020B0602030504020204" pitchFamily="34" charset="0"/>
              </a:rPr>
              <a:t>Damodhar</a:t>
            </a:r>
            <a:r>
              <a:rPr lang="en-IN" sz="1810" dirty="0" smtClean="0">
                <a:latin typeface="Lucida Sans" panose="020B0602030504020204" pitchFamily="34" charset="0"/>
              </a:rPr>
              <a:t> </a:t>
            </a:r>
            <a:r>
              <a:rPr lang="en-IN" sz="1810" dirty="0" smtClean="0">
                <a:latin typeface="Lucida Sans" panose="020B0602030504020204" pitchFamily="34" charset="0"/>
              </a:rPr>
              <a:t>Reddy</a:t>
            </a:r>
            <a:endParaRPr lang="en-IN" sz="1810" dirty="0">
              <a:latin typeface="Lucida Sans" panose="020B0602030504020204" pitchFamily="34" charset="0"/>
            </a:endParaRPr>
          </a:p>
          <a:p>
            <a:pPr>
              <a:lnSpc>
                <a:spcPct val="150000"/>
              </a:lnSpc>
            </a:pPr>
            <a:r>
              <a:rPr lang="en-IN" sz="1810" dirty="0">
                <a:latin typeface="Lucida Sans" panose="020B0602030504020204" pitchFamily="34" charset="0"/>
              </a:rPr>
              <a:t>              </a:t>
            </a:r>
            <a:r>
              <a:rPr lang="en-IN" sz="1810" dirty="0" smtClean="0">
                <a:latin typeface="Lucida Sans" panose="020B0602030504020204" pitchFamily="34" charset="0"/>
              </a:rPr>
              <a:t>2. Vinita </a:t>
            </a:r>
            <a:r>
              <a:rPr lang="en-IN" sz="1810" dirty="0" err="1" smtClean="0">
                <a:latin typeface="Lucida Sans" panose="020B0602030504020204" pitchFamily="34" charset="0"/>
              </a:rPr>
              <a:t>Zugare</a:t>
            </a:r>
            <a:endParaRPr lang="en-IN" sz="1810" dirty="0">
              <a:latin typeface="Lucida Sans" panose="020B0602030504020204" pitchFamily="34" charset="0"/>
            </a:endParaRPr>
          </a:p>
          <a:p>
            <a:pPr>
              <a:lnSpc>
                <a:spcPct val="150000"/>
              </a:lnSpc>
            </a:pPr>
            <a:r>
              <a:rPr lang="en-IN" sz="1810" dirty="0">
                <a:latin typeface="Lucida Sans" panose="020B0602030504020204" pitchFamily="34" charset="0"/>
              </a:rPr>
              <a:t>              </a:t>
            </a:r>
            <a:r>
              <a:rPr lang="en-IN" sz="1810" dirty="0" smtClean="0">
                <a:latin typeface="Lucida Sans" panose="020B0602030504020204" pitchFamily="34" charset="0"/>
              </a:rPr>
              <a:t>3. </a:t>
            </a:r>
            <a:r>
              <a:rPr lang="en-IN" sz="1810" dirty="0" err="1" smtClean="0">
                <a:latin typeface="Lucida Sans" panose="020B0602030504020204" pitchFamily="34" charset="0"/>
              </a:rPr>
              <a:t>Gayathri</a:t>
            </a:r>
            <a:r>
              <a:rPr lang="en-IN" sz="1810" dirty="0" smtClean="0">
                <a:latin typeface="Lucida Sans" panose="020B0602030504020204" pitchFamily="34" charset="0"/>
              </a:rPr>
              <a:t> </a:t>
            </a:r>
            <a:r>
              <a:rPr lang="en-IN" sz="1810" dirty="0" err="1" smtClean="0">
                <a:latin typeface="Lucida Sans" panose="020B0602030504020204" pitchFamily="34" charset="0"/>
              </a:rPr>
              <a:t>vellaturi</a:t>
            </a:r>
            <a:endParaRPr lang="en-IN" sz="1810" dirty="0">
              <a:latin typeface="Lucida Sans" panose="020B0602030504020204" pitchFamily="34" charset="0"/>
            </a:endParaRPr>
          </a:p>
          <a:p>
            <a:pPr>
              <a:lnSpc>
                <a:spcPct val="150000"/>
              </a:lnSpc>
            </a:pPr>
            <a:r>
              <a:rPr lang="en-IN" sz="1810" dirty="0">
                <a:latin typeface="Lucida Sans" panose="020B0602030504020204" pitchFamily="34" charset="0"/>
              </a:rPr>
              <a:t>              </a:t>
            </a:r>
            <a:r>
              <a:rPr lang="en-IN" sz="1810" dirty="0" smtClean="0">
                <a:latin typeface="Lucida Sans" panose="020B0602030504020204" pitchFamily="34" charset="0"/>
              </a:rPr>
              <a:t>4. </a:t>
            </a:r>
            <a:r>
              <a:rPr lang="en-IN" sz="1810" dirty="0" err="1" smtClean="0">
                <a:latin typeface="Lucida Sans" panose="020B0602030504020204" pitchFamily="34" charset="0"/>
              </a:rPr>
              <a:t>Gopi</a:t>
            </a:r>
            <a:r>
              <a:rPr lang="en-IN" sz="1810" dirty="0" smtClean="0">
                <a:latin typeface="Lucida Sans" panose="020B0602030504020204" pitchFamily="34" charset="0"/>
              </a:rPr>
              <a:t> </a:t>
            </a:r>
            <a:r>
              <a:rPr lang="en-IN" sz="1810" dirty="0" err="1" smtClean="0">
                <a:latin typeface="Lucida Sans" panose="020B0602030504020204" pitchFamily="34" charset="0"/>
              </a:rPr>
              <a:t>Vatte</a:t>
            </a:r>
            <a:endParaRPr lang="en-IN" sz="1810" dirty="0">
              <a:latin typeface="Lucida Sans" panose="020B0602030504020204" pitchFamily="34" charset="0"/>
            </a:endParaRPr>
          </a:p>
          <a:p>
            <a:pPr>
              <a:lnSpc>
                <a:spcPct val="150000"/>
              </a:lnSpc>
            </a:pPr>
            <a:r>
              <a:rPr lang="en-IN" sz="1810" dirty="0">
                <a:latin typeface="Lucida Sans" panose="020B0602030504020204" pitchFamily="34" charset="0"/>
              </a:rPr>
              <a:t>              </a:t>
            </a:r>
            <a:r>
              <a:rPr lang="en-IN" sz="1810" dirty="0" smtClean="0">
                <a:latin typeface="Lucida Sans" panose="020B0602030504020204" pitchFamily="34" charset="0"/>
              </a:rPr>
              <a:t>5.Vaddi </a:t>
            </a:r>
            <a:r>
              <a:rPr lang="en-IN" sz="1810" dirty="0" err="1" smtClean="0">
                <a:latin typeface="Lucida Sans" panose="020B0602030504020204" pitchFamily="34" charset="0"/>
              </a:rPr>
              <a:t>Bhargav</a:t>
            </a:r>
            <a:endParaRPr lang="en-IN" sz="1810" dirty="0" smtClean="0">
              <a:latin typeface="Lucida Sans" panose="020B0602030504020204" pitchFamily="34" charset="0"/>
            </a:endParaRPr>
          </a:p>
          <a:p>
            <a:pPr>
              <a:lnSpc>
                <a:spcPct val="150000"/>
              </a:lnSpc>
            </a:pPr>
            <a:endParaRPr lang="en-IN" sz="1810" dirty="0" smtClean="0">
              <a:latin typeface="Lucida Sans" panose="020B0602030504020204" pitchFamily="34" charset="0"/>
            </a:endParaRPr>
          </a:p>
          <a:p>
            <a:pPr>
              <a:lnSpc>
                <a:spcPct val="150000"/>
              </a:lnSpc>
            </a:pPr>
            <a:r>
              <a:rPr lang="en-IN" sz="1810" dirty="0" smtClean="0">
                <a:latin typeface="Lucida Sans" panose="020B0602030504020204" pitchFamily="34" charset="0"/>
              </a:rPr>
              <a:t>              6. </a:t>
            </a:r>
            <a:r>
              <a:rPr lang="en-IN" sz="1810" dirty="0" err="1" smtClean="0">
                <a:latin typeface="Lucida Sans" panose="020B0602030504020204" pitchFamily="34" charset="0"/>
              </a:rPr>
              <a:t>Syed</a:t>
            </a:r>
            <a:r>
              <a:rPr lang="en-IN" sz="1810" dirty="0" smtClean="0">
                <a:latin typeface="Lucida Sans" panose="020B0602030504020204" pitchFamily="34" charset="0"/>
              </a:rPr>
              <a:t> </a:t>
            </a:r>
            <a:r>
              <a:rPr lang="en-IN" sz="1810" dirty="0" err="1" smtClean="0">
                <a:latin typeface="Lucida Sans" panose="020B0602030504020204" pitchFamily="34" charset="0"/>
              </a:rPr>
              <a:t>Akther</a:t>
            </a:r>
            <a:endParaRPr lang="en-IN" sz="1810" dirty="0" smtClean="0">
              <a:latin typeface="Lucida Sans" panose="020B0602030504020204" pitchFamily="34" charset="0"/>
            </a:endParaRPr>
          </a:p>
          <a:p>
            <a:pPr>
              <a:lnSpc>
                <a:spcPct val="150000"/>
              </a:lnSpc>
            </a:pPr>
            <a:r>
              <a:rPr lang="en-IN" sz="1810" dirty="0" smtClean="0">
                <a:latin typeface="Lucida Sans" panose="020B0602030504020204" pitchFamily="34" charset="0"/>
              </a:rPr>
              <a:t>              7. T. </a:t>
            </a:r>
            <a:r>
              <a:rPr lang="en-IN" sz="1810" dirty="0" err="1" smtClean="0">
                <a:latin typeface="Lucida Sans" panose="020B0602030504020204" pitchFamily="34" charset="0"/>
              </a:rPr>
              <a:t>Midhun</a:t>
            </a:r>
            <a:r>
              <a:rPr lang="en-IN" sz="1810" dirty="0" smtClean="0">
                <a:latin typeface="Lucida Sans" panose="020B0602030504020204" pitchFamily="34" charset="0"/>
              </a:rPr>
              <a:t> Kumar</a:t>
            </a:r>
          </a:p>
          <a:p>
            <a:pPr>
              <a:lnSpc>
                <a:spcPct val="150000"/>
              </a:lnSpc>
            </a:pPr>
            <a:r>
              <a:rPr lang="en-IN" sz="1810" dirty="0" smtClean="0">
                <a:latin typeface="Lucida Sans" panose="020B0602030504020204" pitchFamily="34" charset="0"/>
              </a:rPr>
              <a:t>              8. </a:t>
            </a:r>
            <a:r>
              <a:rPr lang="en-IN" sz="1810" dirty="0" err="1" smtClean="0">
                <a:latin typeface="Lucida Sans" panose="020B0602030504020204" pitchFamily="34" charset="0"/>
              </a:rPr>
              <a:t>Varsha</a:t>
            </a:r>
            <a:r>
              <a:rPr lang="en-IN" sz="1810" dirty="0" smtClean="0">
                <a:latin typeface="Lucida Sans" panose="020B0602030504020204" pitchFamily="34" charset="0"/>
              </a:rPr>
              <a:t> </a:t>
            </a:r>
            <a:r>
              <a:rPr lang="en-IN" sz="1810" dirty="0" err="1" smtClean="0">
                <a:latin typeface="Lucida Sans" panose="020B0602030504020204" pitchFamily="34" charset="0"/>
              </a:rPr>
              <a:t>Shewale</a:t>
            </a:r>
            <a:endParaRPr lang="en-IN" sz="1810" dirty="0">
              <a:latin typeface="Lucida Sans" panose="020B0602030504020204" pitchFamily="34" charset="0"/>
            </a:endParaRPr>
          </a:p>
          <a:p>
            <a:pPr>
              <a:lnSpc>
                <a:spcPct val="150000"/>
              </a:lnSpc>
            </a:pPr>
            <a:r>
              <a:rPr lang="en-IN" sz="1810" dirty="0">
                <a:latin typeface="Lucida Sans" panose="020B0602030504020204" pitchFamily="34" charset="0"/>
              </a:rPr>
              <a:t>	        </a:t>
            </a:r>
            <a:r>
              <a:rPr lang="en-IN" sz="1810" dirty="0" smtClean="0">
                <a:latin typeface="Lucida Sans" panose="020B0602030504020204" pitchFamily="34" charset="0"/>
              </a:rPr>
              <a:t>9. </a:t>
            </a:r>
            <a:r>
              <a:rPr lang="en-IN" sz="1810" dirty="0" err="1" smtClean="0">
                <a:latin typeface="Lucida Sans" panose="020B0602030504020204" pitchFamily="34" charset="0"/>
              </a:rPr>
              <a:t>Vaishnavi</a:t>
            </a:r>
            <a:r>
              <a:rPr lang="en-IN" sz="1810" dirty="0" smtClean="0">
                <a:latin typeface="Lucida Sans" panose="020B0602030504020204" pitchFamily="34" charset="0"/>
              </a:rPr>
              <a:t> </a:t>
            </a:r>
            <a:r>
              <a:rPr lang="en-IN" sz="1810" dirty="0" err="1" smtClean="0">
                <a:latin typeface="Lucida Sans" panose="020B0602030504020204" pitchFamily="34" charset="0"/>
              </a:rPr>
              <a:t>Gheware</a:t>
            </a:r>
            <a:endParaRPr lang="en-IN" sz="1810" dirty="0" smtClean="0">
              <a:latin typeface="Lucida Sans" panose="020B0602030504020204" pitchFamily="34" charset="0"/>
            </a:endParaRPr>
          </a:p>
          <a:p>
            <a:pPr>
              <a:lnSpc>
                <a:spcPct val="150000"/>
              </a:lnSpc>
            </a:pPr>
            <a:r>
              <a:rPr lang="en-IN" sz="1810" dirty="0" smtClean="0">
                <a:latin typeface="Lucida Sans" panose="020B0602030504020204" pitchFamily="34" charset="0"/>
              </a:rPr>
              <a:t>             10. </a:t>
            </a:r>
            <a:r>
              <a:rPr lang="en-IN" sz="1810" dirty="0" err="1" smtClean="0">
                <a:latin typeface="Lucida Sans" panose="020B0602030504020204" pitchFamily="34" charset="0"/>
              </a:rPr>
              <a:t>Spandana</a:t>
            </a:r>
            <a:r>
              <a:rPr lang="en-IN" sz="1810" dirty="0" smtClean="0">
                <a:latin typeface="Lucida Sans" panose="020B0602030504020204" pitchFamily="34" charset="0"/>
              </a:rPr>
              <a:t> H D</a:t>
            </a:r>
          </a:p>
          <a:p>
            <a:pPr>
              <a:lnSpc>
                <a:spcPct val="150000"/>
              </a:lnSpc>
            </a:pPr>
            <a:r>
              <a:rPr lang="en-IN" sz="1810" dirty="0" smtClean="0">
                <a:latin typeface="Lucida Sans" panose="020B0602030504020204" pitchFamily="34" charset="0"/>
              </a:rPr>
              <a:t>		</a:t>
            </a:r>
          </a:p>
          <a:p>
            <a:pPr>
              <a:lnSpc>
                <a:spcPct val="150000"/>
              </a:lnSpc>
            </a:pPr>
            <a:r>
              <a:rPr lang="en-IN" sz="1810" dirty="0" smtClean="0">
                <a:latin typeface="Lucida Sans" panose="020B0602030504020204" pitchFamily="34" charset="0"/>
              </a:rPr>
              <a:t>             11.Sunkari </a:t>
            </a:r>
            <a:r>
              <a:rPr lang="en-IN" sz="1810" dirty="0" err="1">
                <a:latin typeface="Lucida Sans" panose="020B0602030504020204" pitchFamily="34" charset="0"/>
              </a:rPr>
              <a:t>Karunakar</a:t>
            </a:r>
            <a:r>
              <a:rPr lang="en-IN" sz="1810" dirty="0">
                <a:latin typeface="Lucida Sans" panose="020B0602030504020204" pitchFamily="34" charset="0"/>
              </a:rPr>
              <a:t> Reddy</a:t>
            </a:r>
          </a:p>
        </p:txBody>
      </p:sp>
      <p:sp>
        <p:nvSpPr>
          <p:cNvPr id="9" name="Flowchart: Magnetic Disk 8">
            <a:extLst>
              <a:ext uri="{FF2B5EF4-FFF2-40B4-BE49-F238E27FC236}">
                <a16:creationId xmlns="" xmlns:a16="http://schemas.microsoft.com/office/drawing/2014/main" id="{487685BA-096B-44BA-B265-2BF7922D56E8}"/>
              </a:ext>
            </a:extLst>
          </p:cNvPr>
          <p:cNvSpPr/>
          <p:nvPr/>
        </p:nvSpPr>
        <p:spPr>
          <a:xfrm>
            <a:off x="9215895" y="3547901"/>
            <a:ext cx="1619573" cy="1216617"/>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BACKEND</a:t>
            </a:r>
          </a:p>
        </p:txBody>
      </p:sp>
      <p:sp>
        <p:nvSpPr>
          <p:cNvPr id="7" name="Right Arrow 6"/>
          <p:cNvSpPr/>
          <p:nvPr/>
        </p:nvSpPr>
        <p:spPr>
          <a:xfrm>
            <a:off x="5252720" y="1320856"/>
            <a:ext cx="3011996" cy="1036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p:cNvSpPr/>
          <p:nvPr/>
        </p:nvSpPr>
        <p:spPr>
          <a:xfrm>
            <a:off x="5252720" y="3547901"/>
            <a:ext cx="3139440" cy="934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ounded Rectangle 11"/>
          <p:cNvSpPr/>
          <p:nvPr/>
        </p:nvSpPr>
        <p:spPr>
          <a:xfrm>
            <a:off x="8940800" y="1371600"/>
            <a:ext cx="1960880" cy="114808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FRONTEND</a:t>
            </a:r>
            <a:endParaRPr lang="en-US" dirty="0"/>
          </a:p>
        </p:txBody>
      </p:sp>
      <p:sp>
        <p:nvSpPr>
          <p:cNvPr id="8" name="Right Arrow 7"/>
          <p:cNvSpPr/>
          <p:nvPr/>
        </p:nvSpPr>
        <p:spPr>
          <a:xfrm>
            <a:off x="5361112" y="5431852"/>
            <a:ext cx="3119120" cy="8534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9032240" y="5689600"/>
            <a:ext cx="2357120" cy="8839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TESTING</a:t>
            </a:r>
            <a:endParaRPr lang="en-US" dirty="0"/>
          </a:p>
        </p:txBody>
      </p:sp>
    </p:spTree>
    <p:extLst>
      <p:ext uri="{BB962C8B-B14F-4D97-AF65-F5344CB8AC3E}">
        <p14:creationId xmlns="" xmlns:p14="http://schemas.microsoft.com/office/powerpoint/2010/main" val="336314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8C43EF5-10E6-4D53-B160-C9D335338AFC}"/>
              </a:ext>
            </a:extLst>
          </p:cNvPr>
          <p:cNvSpPr txBox="1"/>
          <p:nvPr/>
        </p:nvSpPr>
        <p:spPr>
          <a:xfrm>
            <a:off x="168675" y="523782"/>
            <a:ext cx="11443317" cy="707886"/>
          </a:xfrm>
          <a:prstGeom prst="rect">
            <a:avLst/>
          </a:prstGeom>
          <a:noFill/>
        </p:spPr>
        <p:txBody>
          <a:bodyPr wrap="square" rtlCol="0">
            <a:spAutoFit/>
          </a:bodyPr>
          <a:lstStyle/>
          <a:p>
            <a:r>
              <a:rPr lang="en-IN" sz="4000" b="1" dirty="0">
                <a:solidFill>
                  <a:schemeClr val="accent2">
                    <a:lumMod val="75000"/>
                  </a:schemeClr>
                </a:solidFill>
                <a:latin typeface="Times New Roman" panose="02020603050405020304" pitchFamily="18" charset="0"/>
                <a:cs typeface="Times New Roman" panose="02020603050405020304" pitchFamily="18" charset="0"/>
              </a:rPr>
              <a:t>ADVANTAGES </a:t>
            </a:r>
            <a:r>
              <a:rPr lang="en-IN" sz="4000" b="1" dirty="0" smtClean="0">
                <a:solidFill>
                  <a:schemeClr val="accent2">
                    <a:lumMod val="75000"/>
                  </a:schemeClr>
                </a:solidFill>
                <a:latin typeface="Times New Roman" panose="02020603050405020304" pitchFamily="18" charset="0"/>
                <a:cs typeface="Times New Roman" panose="02020603050405020304" pitchFamily="18" charset="0"/>
              </a:rPr>
              <a:t>&amp;FUTURE </a:t>
            </a:r>
            <a:r>
              <a:rPr lang="en-IN" sz="4000" b="1" dirty="0">
                <a:solidFill>
                  <a:schemeClr val="accent2">
                    <a:lumMod val="75000"/>
                  </a:schemeClr>
                </a:solidFill>
                <a:latin typeface="Times New Roman" panose="02020603050405020304" pitchFamily="18" charset="0"/>
                <a:cs typeface="Times New Roman" panose="02020603050405020304" pitchFamily="18" charset="0"/>
              </a:rPr>
              <a:t>IMPROVEMENTS</a:t>
            </a:r>
          </a:p>
        </p:txBody>
      </p:sp>
      <p:sp>
        <p:nvSpPr>
          <p:cNvPr id="8" name="TextBox 7">
            <a:extLst>
              <a:ext uri="{FF2B5EF4-FFF2-40B4-BE49-F238E27FC236}">
                <a16:creationId xmlns="" xmlns:a16="http://schemas.microsoft.com/office/drawing/2014/main" id="{9433B65C-3ACE-4DD2-9E50-46FB9DBD5B06}"/>
              </a:ext>
            </a:extLst>
          </p:cNvPr>
          <p:cNvSpPr txBox="1"/>
          <p:nvPr/>
        </p:nvSpPr>
        <p:spPr>
          <a:xfrm>
            <a:off x="1623972" y="2155202"/>
            <a:ext cx="9988020" cy="347787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N" sz="2200" dirty="0"/>
              <a:t>Fast responses and tracking of complaints are useful for the customers to know their status. This reduces the waiting time of the customers to reach customer </a:t>
            </a:r>
            <a:r>
              <a:rPr lang="en-IN" sz="2200" dirty="0" smtClean="0"/>
              <a:t>care.</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smtClean="0"/>
              <a:t>The </a:t>
            </a:r>
            <a:r>
              <a:rPr lang="en-IN" sz="2200" dirty="0"/>
              <a:t>complaints will be redirected or assigned to the respective engineers by matching the customer’s and engineer’s pin code which is easy and flexible to </a:t>
            </a:r>
            <a:r>
              <a:rPr lang="en-IN" sz="2200" dirty="0" smtClean="0"/>
              <a:t>use.</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smtClean="0"/>
              <a:t>In </a:t>
            </a:r>
            <a:r>
              <a:rPr lang="en-IN" sz="2200" dirty="0"/>
              <a:t>future we can improve this application by adding more benefits to customers in order to solve the issues faced by them.</a:t>
            </a:r>
          </a:p>
        </p:txBody>
      </p:sp>
    </p:spTree>
    <p:extLst>
      <p:ext uri="{BB962C8B-B14F-4D97-AF65-F5344CB8AC3E}">
        <p14:creationId xmlns="" xmlns:p14="http://schemas.microsoft.com/office/powerpoint/2010/main" val="177495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C6113FD-40C3-419F-9AF4-4C79C13B77AC}"/>
              </a:ext>
            </a:extLst>
          </p:cNvPr>
          <p:cNvSpPr txBox="1"/>
          <p:nvPr/>
        </p:nvSpPr>
        <p:spPr>
          <a:xfrm>
            <a:off x="3432699" y="287994"/>
            <a:ext cx="5303520" cy="707886"/>
          </a:xfrm>
          <a:prstGeom prst="rect">
            <a:avLst/>
          </a:prstGeom>
          <a:solidFill>
            <a:schemeClr val="bg1"/>
          </a:solidFill>
        </p:spPr>
        <p:txBody>
          <a:bodyPr wrap="square" rtlCol="0">
            <a:spAutoFit/>
          </a:bodyPr>
          <a:lstStyle/>
          <a:p>
            <a:pPr algn="ctr"/>
            <a:r>
              <a:rPr lang="en-IN" sz="4000" b="1" dirty="0" smtClean="0">
                <a:solidFill>
                  <a:schemeClr val="accent2">
                    <a:lumMod val="75000"/>
                  </a:schemeClr>
                </a:solidFill>
                <a:latin typeface="Times New Roman" panose="02020603050405020304" pitchFamily="18" charset="0"/>
                <a:cs typeface="Times New Roman" panose="02020603050405020304" pitchFamily="18" charset="0"/>
              </a:rPr>
              <a:t>SCREENSDHOTS</a:t>
            </a:r>
            <a:endParaRPr lang="en-IN" sz="4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descr="Screenshot (1).png"/>
          <p:cNvPicPr>
            <a:picLocks noChangeAspect="1"/>
          </p:cNvPicPr>
          <p:nvPr/>
        </p:nvPicPr>
        <p:blipFill>
          <a:blip r:embed="rId2"/>
          <a:stretch>
            <a:fillRect/>
          </a:stretch>
        </p:blipFill>
        <p:spPr>
          <a:xfrm>
            <a:off x="891540" y="1160584"/>
            <a:ext cx="10408920" cy="5194495"/>
          </a:xfrm>
          <a:prstGeom prst="rect">
            <a:avLst/>
          </a:prstGeom>
        </p:spPr>
      </p:pic>
    </p:spTree>
    <p:extLst>
      <p:ext uri="{BB962C8B-B14F-4D97-AF65-F5344CB8AC3E}">
        <p14:creationId xmlns="" xmlns:p14="http://schemas.microsoft.com/office/powerpoint/2010/main" val="2128238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png"/>
          <p:cNvPicPr>
            <a:picLocks noChangeAspect="1"/>
          </p:cNvPicPr>
          <p:nvPr/>
        </p:nvPicPr>
        <p:blipFill>
          <a:blip r:embed="rId2"/>
          <a:stretch>
            <a:fillRect/>
          </a:stretch>
        </p:blipFill>
        <p:spPr>
          <a:xfrm>
            <a:off x="891540" y="1116622"/>
            <a:ext cx="10408920" cy="52384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png"/>
          <p:cNvPicPr>
            <a:picLocks noChangeAspect="1"/>
          </p:cNvPicPr>
          <p:nvPr/>
        </p:nvPicPr>
        <p:blipFill>
          <a:blip r:embed="rId2"/>
          <a:stretch>
            <a:fillRect/>
          </a:stretch>
        </p:blipFill>
        <p:spPr>
          <a:xfrm>
            <a:off x="891540" y="1116622"/>
            <a:ext cx="10408920" cy="523845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png"/>
          <p:cNvPicPr>
            <a:picLocks noChangeAspect="1"/>
          </p:cNvPicPr>
          <p:nvPr/>
        </p:nvPicPr>
        <p:blipFill>
          <a:blip r:embed="rId2"/>
          <a:stretch>
            <a:fillRect/>
          </a:stretch>
        </p:blipFill>
        <p:spPr>
          <a:xfrm>
            <a:off x="891540" y="1230922"/>
            <a:ext cx="10408920" cy="51241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png"/>
          <p:cNvPicPr>
            <a:picLocks noChangeAspect="1"/>
          </p:cNvPicPr>
          <p:nvPr/>
        </p:nvPicPr>
        <p:blipFill>
          <a:blip r:embed="rId2"/>
          <a:stretch>
            <a:fillRect/>
          </a:stretch>
        </p:blipFill>
        <p:spPr>
          <a:xfrm>
            <a:off x="891540" y="1134208"/>
            <a:ext cx="10408920" cy="52208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6).png"/>
          <p:cNvPicPr>
            <a:picLocks noChangeAspect="1"/>
          </p:cNvPicPr>
          <p:nvPr/>
        </p:nvPicPr>
        <p:blipFill>
          <a:blip r:embed="rId2"/>
          <a:stretch>
            <a:fillRect/>
          </a:stretch>
        </p:blipFill>
        <p:spPr>
          <a:xfrm>
            <a:off x="891540" y="1204546"/>
            <a:ext cx="10408920" cy="51505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png"/>
          <p:cNvPicPr>
            <a:picLocks noChangeAspect="1"/>
          </p:cNvPicPr>
          <p:nvPr/>
        </p:nvPicPr>
        <p:blipFill>
          <a:blip r:embed="rId2"/>
          <a:stretch>
            <a:fillRect/>
          </a:stretch>
        </p:blipFill>
        <p:spPr>
          <a:xfrm>
            <a:off x="891540" y="1336430"/>
            <a:ext cx="10408920" cy="50186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png"/>
          <p:cNvPicPr>
            <a:picLocks noChangeAspect="1"/>
          </p:cNvPicPr>
          <p:nvPr/>
        </p:nvPicPr>
        <p:blipFill>
          <a:blip r:embed="rId2"/>
          <a:stretch>
            <a:fillRect/>
          </a:stretch>
        </p:blipFill>
        <p:spPr>
          <a:xfrm>
            <a:off x="891540" y="1222130"/>
            <a:ext cx="10408920" cy="51329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png"/>
          <p:cNvPicPr>
            <a:picLocks noChangeAspect="1"/>
          </p:cNvPicPr>
          <p:nvPr/>
        </p:nvPicPr>
        <p:blipFill>
          <a:blip r:embed="rId2"/>
          <a:stretch>
            <a:fillRect/>
          </a:stretch>
        </p:blipFill>
        <p:spPr>
          <a:xfrm>
            <a:off x="891540" y="1160584"/>
            <a:ext cx="10408920" cy="51944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97408"/>
          </a:xfrm>
        </p:spPr>
        <p:txBody>
          <a:bodyPr>
            <a:normAutofit fontScale="90000"/>
          </a:bodyPr>
          <a:lstStyle/>
          <a:p>
            <a:r>
              <a:rPr lang="en-GB" sz="3200" b="1" dirty="0">
                <a:solidFill>
                  <a:schemeClr val="tx1">
                    <a:lumMod val="95000"/>
                    <a:lumOff val="5000"/>
                  </a:schemeClr>
                </a:solidFill>
                <a:latin typeface="Times New Roman" panose="02020603050405020304" pitchFamily="18" charset="0"/>
                <a:cs typeface="Times New Roman" panose="02020603050405020304" pitchFamily="18" charset="0"/>
              </a:rPr>
              <a:t>							      CONTENTS</a:t>
            </a:r>
            <a:endParaRPr lang="en-IN" sz="3200" b="1" dirty="0">
              <a:solidFill>
                <a:schemeClr val="tx1">
                  <a:lumMod val="95000"/>
                  <a:lumOff val="5000"/>
                </a:schemeClr>
              </a:solidFill>
            </a:endParaRPr>
          </a:p>
        </p:txBody>
      </p:sp>
      <p:sp>
        <p:nvSpPr>
          <p:cNvPr id="3" name="Content Placeholder 2"/>
          <p:cNvSpPr>
            <a:spLocks noGrp="1"/>
          </p:cNvSpPr>
          <p:nvPr>
            <p:ph idx="1"/>
          </p:nvPr>
        </p:nvSpPr>
        <p:spPr>
          <a:xfrm>
            <a:off x="677334" y="1426464"/>
            <a:ext cx="8596668" cy="5111495"/>
          </a:xfrm>
        </p:spPr>
        <p:txBody>
          <a:bodyPr>
            <a:normAutofit/>
          </a:bodyPr>
          <a:lstStyle/>
          <a:p>
            <a:pPr marL="457200" indent="-457200" algn="just">
              <a:lnSpc>
                <a:spcPct val="150000"/>
              </a:lnSpc>
              <a:buClr>
                <a:schemeClr val="tx1"/>
              </a:buClr>
              <a:buFont typeface="+mj-lt"/>
              <a:buAutoNum type="arabicPeriod"/>
            </a:pPr>
            <a:r>
              <a:rPr lang="en-IN" sz="2100" dirty="0" smtClean="0">
                <a:latin typeface="Times New Roman" panose="02020603050405020304" pitchFamily="18" charset="0"/>
                <a:cs typeface="Times New Roman" panose="02020603050405020304" pitchFamily="18" charset="0"/>
              </a:rPr>
              <a:t>Abstract</a:t>
            </a:r>
            <a:endParaRPr lang="en-IN" sz="2100" dirty="0">
              <a:latin typeface="Times New Roman" panose="02020603050405020304" pitchFamily="18" charset="0"/>
              <a:cs typeface="Times New Roman" panose="02020603050405020304" pitchFamily="18" charset="0"/>
            </a:endParaRPr>
          </a:p>
          <a:p>
            <a:pPr marL="457200" indent="-457200" algn="just">
              <a:lnSpc>
                <a:spcPct val="150000"/>
              </a:lnSpc>
              <a:buClr>
                <a:schemeClr val="tx1"/>
              </a:buClr>
              <a:buFont typeface="+mj-lt"/>
              <a:buAutoNum type="arabicPeriod"/>
            </a:pPr>
            <a:r>
              <a:rPr lang="en-IN" sz="1900" dirty="0" smtClean="0">
                <a:latin typeface="Times New Roman" panose="02020603050405020304" pitchFamily="18" charset="0"/>
                <a:cs typeface="Times New Roman" panose="02020603050405020304" pitchFamily="18" charset="0"/>
              </a:rPr>
              <a:t>Application proposed</a:t>
            </a:r>
            <a:endParaRPr lang="en-IN" sz="1900" dirty="0">
              <a:latin typeface="Times New Roman" panose="02020603050405020304" pitchFamily="18" charset="0"/>
              <a:cs typeface="Times New Roman" panose="02020603050405020304" pitchFamily="18" charset="0"/>
            </a:endParaRP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Modules for Complaint-Redressal-System</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Tools &amp; Languages Used</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System Requirements</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Features Available</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Admin Flow &amp; User Flow </a:t>
            </a:r>
          </a:p>
          <a:p>
            <a:pPr marL="457200" indent="-457200" algn="just">
              <a:lnSpc>
                <a:spcPct val="150000"/>
              </a:lnSpc>
              <a:buClr>
                <a:schemeClr val="tx1"/>
              </a:buClr>
              <a:buFont typeface="+mj-lt"/>
              <a:buAutoNum type="arabicPeriod"/>
            </a:pPr>
            <a:r>
              <a:rPr lang="en-IN" sz="1900" dirty="0" smtClean="0">
                <a:latin typeface="Times New Roman" panose="02020603050405020304" pitchFamily="18" charset="0"/>
                <a:cs typeface="Times New Roman" panose="02020603050405020304" pitchFamily="18" charset="0"/>
              </a:rPr>
              <a:t>ER diagram</a:t>
            </a:r>
            <a:endParaRPr lang="en-IN" sz="1900" dirty="0">
              <a:latin typeface="Times New Roman" panose="02020603050405020304" pitchFamily="18" charset="0"/>
              <a:cs typeface="Times New Roman" panose="02020603050405020304" pitchFamily="18" charset="0"/>
            </a:endParaRPr>
          </a:p>
          <a:p>
            <a:pPr marL="457200" indent="-457200" algn="just">
              <a:lnSpc>
                <a:spcPct val="150000"/>
              </a:lnSpc>
              <a:buClr>
                <a:schemeClr val="tx1"/>
              </a:buClr>
              <a:buFont typeface="+mj-lt"/>
              <a:buAutoNum type="arabicPeriod"/>
            </a:pPr>
            <a:r>
              <a:rPr lang="en-IN" sz="1900" dirty="0" smtClean="0">
                <a:latin typeface="Times New Roman" panose="02020603050405020304" pitchFamily="18" charset="0"/>
                <a:cs typeface="Times New Roman" panose="02020603050405020304" pitchFamily="18" charset="0"/>
              </a:rPr>
              <a:t>Advantages</a:t>
            </a:r>
            <a:r>
              <a:rPr lang="en-IN" sz="1900" dirty="0" smtClean="0">
                <a:latin typeface="Times New Roman" panose="02020603050405020304" pitchFamily="18" charset="0"/>
                <a:cs typeface="Times New Roman" panose="02020603050405020304" pitchFamily="18" charset="0"/>
              </a:rPr>
              <a:t> &amp; Scope Improvements</a:t>
            </a:r>
            <a:endParaRPr lang="en-IN" sz="1900" dirty="0">
              <a:latin typeface="Times New Roman" panose="02020603050405020304" pitchFamily="18" charset="0"/>
              <a:cs typeface="Times New Roman" panose="02020603050405020304" pitchFamily="18" charset="0"/>
            </a:endParaRPr>
          </a:p>
          <a:p>
            <a:pPr marL="457200" indent="-457200" algn="just">
              <a:lnSpc>
                <a:spcPct val="150000"/>
              </a:lnSpc>
              <a:buClr>
                <a:schemeClr val="tx1"/>
              </a:buClr>
              <a:buFont typeface="+mj-lt"/>
              <a:buAutoNum type="arabicPeriod"/>
            </a:pPr>
            <a:r>
              <a:rPr lang="en-IN" sz="1900" dirty="0" smtClean="0">
                <a:latin typeface="Times New Roman" panose="02020603050405020304" pitchFamily="18" charset="0"/>
                <a:cs typeface="Times New Roman" panose="02020603050405020304" pitchFamily="18" charset="0"/>
              </a:rPr>
              <a:t>Screenshots</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629028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png"/>
          <p:cNvPicPr>
            <a:picLocks noChangeAspect="1"/>
          </p:cNvPicPr>
          <p:nvPr/>
        </p:nvPicPr>
        <p:blipFill>
          <a:blip r:embed="rId2"/>
          <a:stretch>
            <a:fillRect/>
          </a:stretch>
        </p:blipFill>
        <p:spPr>
          <a:xfrm>
            <a:off x="891540" y="1169376"/>
            <a:ext cx="10408920" cy="518570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1).png"/>
          <p:cNvPicPr>
            <a:picLocks noChangeAspect="1"/>
          </p:cNvPicPr>
          <p:nvPr/>
        </p:nvPicPr>
        <p:blipFill>
          <a:blip r:embed="rId2"/>
          <a:stretch>
            <a:fillRect/>
          </a:stretch>
        </p:blipFill>
        <p:spPr>
          <a:xfrm>
            <a:off x="891540" y="1450730"/>
            <a:ext cx="10408920" cy="490434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2).png"/>
          <p:cNvPicPr>
            <a:picLocks noChangeAspect="1"/>
          </p:cNvPicPr>
          <p:nvPr/>
        </p:nvPicPr>
        <p:blipFill>
          <a:blip r:embed="rId2"/>
          <a:stretch>
            <a:fillRect/>
          </a:stretch>
        </p:blipFill>
        <p:spPr>
          <a:xfrm>
            <a:off x="891540" y="502920"/>
            <a:ext cx="10408920" cy="5852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3).png"/>
          <p:cNvPicPr>
            <a:picLocks noChangeAspect="1"/>
          </p:cNvPicPr>
          <p:nvPr/>
        </p:nvPicPr>
        <p:blipFill>
          <a:blip r:embed="rId2"/>
          <a:stretch>
            <a:fillRect/>
          </a:stretch>
        </p:blipFill>
        <p:spPr>
          <a:xfrm>
            <a:off x="891540" y="1257300"/>
            <a:ext cx="10408920" cy="50977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4).png"/>
          <p:cNvPicPr>
            <a:picLocks noChangeAspect="1"/>
          </p:cNvPicPr>
          <p:nvPr/>
        </p:nvPicPr>
        <p:blipFill>
          <a:blip r:embed="rId2"/>
          <a:stretch>
            <a:fillRect/>
          </a:stretch>
        </p:blipFill>
        <p:spPr>
          <a:xfrm>
            <a:off x="891540" y="1274884"/>
            <a:ext cx="10408920" cy="50801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5).png"/>
          <p:cNvPicPr>
            <a:picLocks noChangeAspect="1"/>
          </p:cNvPicPr>
          <p:nvPr/>
        </p:nvPicPr>
        <p:blipFill>
          <a:blip r:embed="rId2"/>
          <a:stretch>
            <a:fillRect/>
          </a:stretch>
        </p:blipFill>
        <p:spPr>
          <a:xfrm>
            <a:off x="891540" y="1125414"/>
            <a:ext cx="10408920" cy="52296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6).png"/>
          <p:cNvPicPr>
            <a:picLocks noChangeAspect="1"/>
          </p:cNvPicPr>
          <p:nvPr/>
        </p:nvPicPr>
        <p:blipFill>
          <a:blip r:embed="rId2"/>
          <a:stretch>
            <a:fillRect/>
          </a:stretch>
        </p:blipFill>
        <p:spPr>
          <a:xfrm>
            <a:off x="891540" y="1116622"/>
            <a:ext cx="10408920" cy="52384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A5E4EF1-6938-47A3-A15B-C9FFC169E72E}"/>
              </a:ext>
            </a:extLst>
          </p:cNvPr>
          <p:cNvSpPr txBox="1"/>
          <p:nvPr/>
        </p:nvSpPr>
        <p:spPr>
          <a:xfrm>
            <a:off x="3804920" y="2721114"/>
            <a:ext cx="4582160" cy="830997"/>
          </a:xfrm>
          <a:prstGeom prst="rect">
            <a:avLst/>
          </a:prstGeom>
          <a:noFill/>
        </p:spPr>
        <p:txBody>
          <a:bodyPr wrap="square" rtlCol="0">
            <a:spAutoFit/>
          </a:bodyPr>
          <a:lstStyle/>
          <a:p>
            <a:pPr algn="ctr"/>
            <a:r>
              <a:rPr lang="en-IN" sz="4800" dirty="0">
                <a:solidFill>
                  <a:schemeClr val="accent2">
                    <a:lumMod val="75000"/>
                  </a:schemeClr>
                </a:solidFill>
                <a:latin typeface="Eras Bold ITC" panose="020B0907030504020204" pitchFamily="34" charset="0"/>
              </a:rPr>
              <a:t>THANK YOU</a:t>
            </a:r>
          </a:p>
        </p:txBody>
      </p:sp>
    </p:spTree>
    <p:extLst>
      <p:ext uri="{BB962C8B-B14F-4D97-AF65-F5344CB8AC3E}">
        <p14:creationId xmlns="" xmlns:p14="http://schemas.microsoft.com/office/powerpoint/2010/main" val="23333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7357DD7-B676-415B-A84F-156D1EFE072F}"/>
              </a:ext>
            </a:extLst>
          </p:cNvPr>
          <p:cNvSpPr txBox="1"/>
          <p:nvPr/>
        </p:nvSpPr>
        <p:spPr>
          <a:xfrm>
            <a:off x="4229100" y="299391"/>
            <a:ext cx="3190240" cy="553998"/>
          </a:xfrm>
          <a:prstGeom prst="rect">
            <a:avLst/>
          </a:prstGeom>
          <a:noFill/>
        </p:spPr>
        <p:txBody>
          <a:bodyPr wrap="square" rtlCol="0">
            <a:spAutoFit/>
          </a:bodyPr>
          <a:lstStyle/>
          <a:p>
            <a:pPr algn="ctr"/>
            <a:r>
              <a:rPr lang="en-IN" sz="4500" b="1" baseline="-2000"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ABSTRACT</a:t>
            </a:r>
          </a:p>
        </p:txBody>
      </p:sp>
      <p:sp>
        <p:nvSpPr>
          <p:cNvPr id="4" name="TextBox 3">
            <a:extLst>
              <a:ext uri="{FF2B5EF4-FFF2-40B4-BE49-F238E27FC236}">
                <a16:creationId xmlns="" xmlns:a16="http://schemas.microsoft.com/office/drawing/2014/main" id="{DFE4A78C-0378-463C-9968-306628A30145}"/>
              </a:ext>
            </a:extLst>
          </p:cNvPr>
          <p:cNvSpPr txBox="1"/>
          <p:nvPr/>
        </p:nvSpPr>
        <p:spPr>
          <a:xfrm>
            <a:off x="843280" y="1166842"/>
            <a:ext cx="9961880" cy="4524315"/>
          </a:xfrm>
          <a:prstGeom prst="rect">
            <a:avLst/>
          </a:prstGeom>
          <a:noFill/>
        </p:spPr>
        <p:txBody>
          <a:bodyPr wrap="square">
            <a:spAutoFit/>
          </a:bodyPr>
          <a:lstStyle/>
          <a:p>
            <a:pPr marL="342900" indent="-342900" algn="just">
              <a:buClr>
                <a:schemeClr val="accent1">
                  <a:lumMod val="50000"/>
                </a:schemeClr>
              </a:buClr>
              <a:buFont typeface="Wingdings" panose="05000000000000000000" pitchFamily="2" charset="2"/>
              <a:buChar char="Ø"/>
            </a:pPr>
            <a:r>
              <a:rPr lang="en-US" sz="2400" dirty="0">
                <a:latin typeface="Lucida Sans" panose="020B0602030504020204" pitchFamily="34" charset="0"/>
              </a:rPr>
              <a:t>The main Objective of our application is to store the data of COMPLAINT raised by our customer using our services, where we can add ,delete and update the status of the complaint using– CRUD operations  .</a:t>
            </a:r>
          </a:p>
          <a:p>
            <a:pPr marL="342900" indent="-342900" algn="just">
              <a:buClr>
                <a:schemeClr val="accent1">
                  <a:lumMod val="50000"/>
                </a:schemeClr>
              </a:buClr>
              <a:buFont typeface="Wingdings" panose="05000000000000000000" pitchFamily="2" charset="2"/>
              <a:buChar char="Ø"/>
            </a:pPr>
            <a:endParaRPr lang="en-US" sz="2400" dirty="0">
              <a:latin typeface="Lucida Sans" panose="020B0602030504020204" pitchFamily="34" charset="0"/>
            </a:endParaRPr>
          </a:p>
          <a:p>
            <a:pPr marL="342900" indent="-342900" algn="just">
              <a:buClr>
                <a:schemeClr val="accent1">
                  <a:lumMod val="50000"/>
                </a:schemeClr>
              </a:buClr>
              <a:buFont typeface="Wingdings" panose="05000000000000000000" pitchFamily="2" charset="2"/>
              <a:buChar char="Ø"/>
            </a:pPr>
            <a:r>
              <a:rPr lang="en-US" sz="2400" dirty="0">
                <a:latin typeface="Lucida Sans" panose="020B0602030504020204" pitchFamily="34" charset="0"/>
              </a:rPr>
              <a:t>In this Generation , management tool is very much needed to manage things in single application, which is more comfortable rather than using multiple application or else directly interacting with database.</a:t>
            </a:r>
          </a:p>
          <a:p>
            <a:pPr marL="342900" indent="-342900" algn="just">
              <a:buClr>
                <a:schemeClr val="accent1">
                  <a:lumMod val="50000"/>
                </a:schemeClr>
              </a:buClr>
              <a:buFont typeface="Wingdings" panose="05000000000000000000" pitchFamily="2" charset="2"/>
              <a:buChar char="Ø"/>
            </a:pPr>
            <a:endParaRPr lang="en-US" sz="2400" dirty="0">
              <a:latin typeface="Lucida Sans" panose="020B0602030504020204" pitchFamily="34" charset="0"/>
            </a:endParaRPr>
          </a:p>
          <a:p>
            <a:pPr marL="342900" indent="-342900" algn="just">
              <a:buClr>
                <a:schemeClr val="accent1">
                  <a:lumMod val="50000"/>
                </a:schemeClr>
              </a:buClr>
              <a:buFont typeface="Wingdings" panose="05000000000000000000" pitchFamily="2" charset="2"/>
              <a:buChar char="Ø"/>
            </a:pPr>
            <a:r>
              <a:rPr lang="en-US" sz="2400" dirty="0">
                <a:latin typeface="Lucida Sans" panose="020B0602030504020204" pitchFamily="34" charset="0"/>
              </a:rPr>
              <a:t>In this we also add the feature of login purpose where only authorized users can only use our application .</a:t>
            </a:r>
            <a:endParaRPr lang="en-IN" sz="2400" dirty="0">
              <a:latin typeface="Lucida Sans" panose="020B0602030504020204" pitchFamily="34" charset="0"/>
            </a:endParaRPr>
          </a:p>
        </p:txBody>
      </p:sp>
    </p:spTree>
    <p:extLst>
      <p:ext uri="{BB962C8B-B14F-4D97-AF65-F5344CB8AC3E}">
        <p14:creationId xmlns="" xmlns:p14="http://schemas.microsoft.com/office/powerpoint/2010/main" val="901612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B094277-C57B-4B48-A6C0-94DB98E093A8}"/>
              </a:ext>
            </a:extLst>
          </p:cNvPr>
          <p:cNvSpPr txBox="1"/>
          <p:nvPr/>
        </p:nvSpPr>
        <p:spPr>
          <a:xfrm>
            <a:off x="1784806" y="325120"/>
            <a:ext cx="6995209" cy="707886"/>
          </a:xfrm>
          <a:prstGeom prst="rect">
            <a:avLst/>
          </a:prstGeom>
          <a:solidFill>
            <a:schemeClr val="bg1"/>
          </a:solidFill>
        </p:spPr>
        <p:txBody>
          <a:bodyPr wrap="square" rtlCol="0">
            <a:spAutoFit/>
          </a:bodyPr>
          <a:lstStyle/>
          <a:p>
            <a:pPr algn="ctr"/>
            <a:r>
              <a:rPr lang="en-IN" sz="4000" b="1" dirty="0" smtClean="0">
                <a:solidFill>
                  <a:schemeClr val="accent2">
                    <a:lumMod val="75000"/>
                  </a:schemeClr>
                </a:solidFill>
                <a:latin typeface="Times New Roman" panose="02020603050405020304" pitchFamily="18" charset="0"/>
                <a:cs typeface="Times New Roman" panose="02020603050405020304" pitchFamily="18" charset="0"/>
              </a:rPr>
              <a:t>APPLICATION PROPOSED </a:t>
            </a:r>
            <a:endParaRPr lang="en-IN" sz="4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8F45B9C8-4019-44DA-B137-1581C80B5F5B}"/>
              </a:ext>
            </a:extLst>
          </p:cNvPr>
          <p:cNvSpPr txBox="1"/>
          <p:nvPr/>
        </p:nvSpPr>
        <p:spPr>
          <a:xfrm>
            <a:off x="793598" y="1381760"/>
            <a:ext cx="10604803" cy="4154984"/>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latin typeface="Lucida Sans" panose="020B0602030504020204" pitchFamily="34" charset="0"/>
              </a:rPr>
              <a:t>The proposed system is specially for the customers who are facing issues while using telecom services.</a:t>
            </a:r>
          </a:p>
          <a:p>
            <a:pPr marL="342900" indent="-342900">
              <a:buFont typeface="Wingdings" panose="05000000000000000000" pitchFamily="2" charset="2"/>
              <a:buChar char="Ø"/>
            </a:pPr>
            <a:endParaRPr lang="en-IN" sz="2400" dirty="0">
              <a:latin typeface="Lucida Sans" panose="020B0602030504020204" pitchFamily="34" charset="0"/>
            </a:endParaRPr>
          </a:p>
          <a:p>
            <a:pPr marL="342900" indent="-342900">
              <a:buFont typeface="Wingdings" panose="05000000000000000000" pitchFamily="2" charset="2"/>
              <a:buChar char="Ø"/>
            </a:pPr>
            <a:r>
              <a:rPr lang="en-IN" sz="2400" dirty="0">
                <a:latin typeface="Lucida Sans" panose="020B0602030504020204" pitchFamily="34" charset="0"/>
              </a:rPr>
              <a:t>In this system, the customer has to file the complaint and  a ticket with unique ID will be generated and given to them.</a:t>
            </a:r>
          </a:p>
          <a:p>
            <a:pPr marL="342900" indent="-342900">
              <a:buFont typeface="Wingdings" panose="05000000000000000000" pitchFamily="2" charset="2"/>
              <a:buChar char="Ø"/>
            </a:pPr>
            <a:endParaRPr lang="en-IN" sz="2400" dirty="0">
              <a:latin typeface="Lucida Sans" panose="020B0602030504020204" pitchFamily="34" charset="0"/>
            </a:endParaRPr>
          </a:p>
          <a:p>
            <a:pPr marL="342900" indent="-342900">
              <a:buFont typeface="Wingdings" panose="05000000000000000000" pitchFamily="2" charset="2"/>
              <a:buChar char="Ø"/>
            </a:pPr>
            <a:r>
              <a:rPr lang="en-IN" sz="2400" dirty="0">
                <a:latin typeface="Lucida Sans" panose="020B0602030504020204" pitchFamily="34" charset="0"/>
              </a:rPr>
              <a:t>This complaint will be assigned by the manager to the respective engineer with the respective PINCODES. </a:t>
            </a:r>
          </a:p>
          <a:p>
            <a:pPr marL="342900" indent="-342900">
              <a:buFont typeface="Wingdings" panose="05000000000000000000" pitchFamily="2" charset="2"/>
              <a:buChar char="Ø"/>
            </a:pPr>
            <a:endParaRPr lang="en-IN" sz="2400" dirty="0">
              <a:latin typeface="Lucida Sans" panose="020B0602030504020204" pitchFamily="34" charset="0"/>
            </a:endParaRPr>
          </a:p>
          <a:p>
            <a:pPr marL="342900" indent="-342900">
              <a:buFont typeface="Wingdings" panose="05000000000000000000" pitchFamily="2" charset="2"/>
              <a:buChar char="Ø"/>
            </a:pPr>
            <a:r>
              <a:rPr lang="en-IN" sz="2400" dirty="0">
                <a:latin typeface="Lucida Sans" panose="020B0602030504020204" pitchFamily="34" charset="0"/>
              </a:rPr>
              <a:t>The customer can view the ticket status using their ticket IDs and one customer can also raise more than 1 ticket at a time.</a:t>
            </a:r>
          </a:p>
        </p:txBody>
      </p:sp>
    </p:spTree>
    <p:extLst>
      <p:ext uri="{BB962C8B-B14F-4D97-AF65-F5344CB8AC3E}">
        <p14:creationId xmlns="" xmlns:p14="http://schemas.microsoft.com/office/powerpoint/2010/main" val="47718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222222"/>
                </a:solidFill>
                <a:latin typeface="Times New Roman" panose="02020603050405020304" pitchFamily="18" charset="0"/>
                <a:ea typeface="Calibri" panose="020F0502020204030204" pitchFamily="34" charset="0"/>
              </a:rPr>
              <a:t>Modules for Complaint Redressal System:</a:t>
            </a:r>
            <a:endParaRPr lang="en-IN" sz="3200" dirty="0"/>
          </a:p>
        </p:txBody>
      </p:sp>
      <p:sp>
        <p:nvSpPr>
          <p:cNvPr id="8" name="Content Placeholder 7"/>
          <p:cNvSpPr>
            <a:spLocks noGrp="1"/>
          </p:cNvSpPr>
          <p:nvPr>
            <p:ph idx="1"/>
          </p:nvPr>
        </p:nvSpPr>
        <p:spPr>
          <a:xfrm>
            <a:off x="606995" y="2013439"/>
            <a:ext cx="9143322" cy="4669763"/>
          </a:xfrm>
        </p:spPr>
        <p:txBody>
          <a:bodyPr/>
          <a:lstStyle/>
          <a:p>
            <a:pPr algn="just">
              <a:buClr>
                <a:schemeClr val="accent1">
                  <a:lumMod val="50000"/>
                </a:schemeClr>
              </a:buClr>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Admin</a:t>
            </a:r>
            <a:endParaRPr lang="en-IN" sz="2000" dirty="0">
              <a:latin typeface="Times New Roman" panose="02020603050405020304" pitchFamily="18" charset="0"/>
              <a:cs typeface="Times New Roman" panose="02020603050405020304" pitchFamily="18" charset="0"/>
            </a:endParaRP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Customer</a:t>
            </a:r>
          </a:p>
          <a:p>
            <a:pPr algn="just">
              <a:buClr>
                <a:schemeClr val="accent1">
                  <a:lumMod val="50000"/>
                </a:schemeClr>
              </a:buClr>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Home </a:t>
            </a:r>
          </a:p>
          <a:p>
            <a:pPr algn="just">
              <a:buClr>
                <a:schemeClr val="accent1">
                  <a:lumMod val="50000"/>
                </a:schemeClr>
              </a:buClr>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Manager</a:t>
            </a:r>
            <a:endParaRPr lang="en-IN" sz="2000" dirty="0">
              <a:latin typeface="Times New Roman" panose="02020603050405020304" pitchFamily="18" charset="0"/>
              <a:cs typeface="Times New Roman" panose="02020603050405020304" pitchFamily="18" charset="0"/>
            </a:endParaRP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Engineer</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Feedback</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About Us</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Contact Us</a:t>
            </a:r>
          </a:p>
          <a:p>
            <a:pPr algn="just">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295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00000"/>
                </a:solidFill>
                <a:effectLst/>
                <a:latin typeface="Times New Roman" panose="02020603050405020304" pitchFamily="18" charset="0"/>
                <a:cs typeface="Times New Roman" panose="02020603050405020304" pitchFamily="18" charset="0"/>
              </a:rPr>
              <a:t>TECHNOLOGIES USED</a:t>
            </a:r>
            <a:endParaRPr lang="en-US" dirty="0">
              <a:solidFill>
                <a:srgbClr val="C00000"/>
              </a:solidFill>
              <a:effectLst/>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
          </p:nvPr>
        </p:nvSpPr>
        <p:spPr>
          <a:ln>
            <a:solidFill>
              <a:schemeClr val="accent4">
                <a:lumMod val="75000"/>
              </a:schemeClr>
            </a:solidFill>
          </a:ln>
        </p:spPr>
        <p:txBody>
          <a:bodyPr>
            <a:normAutofit/>
          </a:bodyPr>
          <a:lstStyle/>
          <a:p>
            <a:r>
              <a:rPr lang="en-US" sz="3200" dirty="0" smtClean="0">
                <a:solidFill>
                  <a:schemeClr val="accent4">
                    <a:lumMod val="75000"/>
                  </a:schemeClr>
                </a:solidFill>
                <a:latin typeface="Arial Rounded MT Bold" pitchFamily="34" charset="0"/>
              </a:rPr>
              <a:t>•Front-End: Angular</a:t>
            </a:r>
          </a:p>
          <a:p>
            <a:endParaRPr lang="en-US" sz="3200" dirty="0" smtClean="0">
              <a:solidFill>
                <a:schemeClr val="accent4">
                  <a:lumMod val="75000"/>
                </a:schemeClr>
              </a:solidFill>
              <a:latin typeface="Arial Rounded MT Bold" pitchFamily="34" charset="0"/>
            </a:endParaRPr>
          </a:p>
          <a:p>
            <a:r>
              <a:rPr lang="en-US" sz="3200" dirty="0" smtClean="0">
                <a:solidFill>
                  <a:schemeClr val="accent4">
                    <a:lumMod val="75000"/>
                  </a:schemeClr>
                </a:solidFill>
                <a:latin typeface="Arial Rounded MT Bold" pitchFamily="34" charset="0"/>
              </a:rPr>
              <a:t>•Server-side: Spring Boot.</a:t>
            </a:r>
          </a:p>
          <a:p>
            <a:endParaRPr lang="en-US" sz="3200" dirty="0" smtClean="0">
              <a:solidFill>
                <a:schemeClr val="accent4">
                  <a:lumMod val="75000"/>
                </a:schemeClr>
              </a:solidFill>
              <a:latin typeface="Arial Rounded MT Bold" pitchFamily="34" charset="0"/>
            </a:endParaRPr>
          </a:p>
          <a:p>
            <a:r>
              <a:rPr lang="en-US" sz="3200" dirty="0" smtClean="0">
                <a:solidFill>
                  <a:schemeClr val="accent4">
                    <a:lumMod val="75000"/>
                  </a:schemeClr>
                </a:solidFill>
                <a:latin typeface="Arial Rounded MT Bold" pitchFamily="34" charset="0"/>
              </a:rPr>
              <a:t>•Back-end: MYSQL, Hibernate.</a:t>
            </a:r>
          </a:p>
          <a:p>
            <a:endParaRPr lang="en-US" sz="3200" dirty="0" smtClean="0">
              <a:solidFill>
                <a:schemeClr val="accent4">
                  <a:lumMod val="75000"/>
                </a:schemeClr>
              </a:solidFill>
              <a:latin typeface="Arial Rounded MT Bold" pitchFamily="34" charset="0"/>
            </a:endParaRPr>
          </a:p>
          <a:p>
            <a:r>
              <a:rPr lang="en-US" sz="3200" dirty="0" smtClean="0">
                <a:solidFill>
                  <a:schemeClr val="accent4">
                    <a:lumMod val="75000"/>
                  </a:schemeClr>
                </a:solidFill>
                <a:latin typeface="Arial Rounded MT Bold" pitchFamily="34" charset="0"/>
              </a:rPr>
              <a:t>•Server: Tomcat</a:t>
            </a:r>
            <a:endParaRPr lang="en-US" sz="3200" dirty="0">
              <a:solidFill>
                <a:schemeClr val="accent4">
                  <a:lumMod val="75000"/>
                </a:schemeClr>
              </a:solidFill>
              <a:latin typeface="Arial Rounded MT Bold" pitchFamily="34" charset="0"/>
            </a:endParaRPr>
          </a:p>
        </p:txBody>
      </p:sp>
      <p:pic>
        <p:nvPicPr>
          <p:cNvPr id="5" name="Picture 4">
            <a:extLst>
              <a:ext uri="{FF2B5EF4-FFF2-40B4-BE49-F238E27FC236}">
                <a16:creationId xmlns="" xmlns:a16="http://schemas.microsoft.com/office/drawing/2014/main" id="{471B5408-99AD-4E07-9745-3AF22EA1A49D}"/>
              </a:ext>
            </a:extLst>
          </p:cNvPr>
          <p:cNvPicPr>
            <a:picLocks noChangeAspect="1"/>
          </p:cNvPicPr>
          <p:nvPr/>
        </p:nvPicPr>
        <p:blipFill>
          <a:blip r:embed="rId2">
            <a:extLst>
              <a:ext uri="{837473B0-CC2E-450A-ABE3-18F120FF3D39}">
                <a1611:picAttrSrcUrl xmlns="" xmlns:a1611="http://schemas.microsoft.com/office/drawing/2016/11/main" r:id=""/>
              </a:ext>
            </a:extLst>
          </a:blip>
          <a:stretch>
            <a:fillRect/>
          </a:stretch>
        </p:blipFill>
        <p:spPr>
          <a:xfrm>
            <a:off x="7222696" y="1646729"/>
            <a:ext cx="1323440" cy="1323440"/>
          </a:xfrm>
          <a:prstGeom prst="rect">
            <a:avLst/>
          </a:prstGeom>
        </p:spPr>
      </p:pic>
      <p:pic>
        <p:nvPicPr>
          <p:cNvPr id="6" name="Picture 5">
            <a:extLst>
              <a:ext uri="{FF2B5EF4-FFF2-40B4-BE49-F238E27FC236}">
                <a16:creationId xmlns="" xmlns:a16="http://schemas.microsoft.com/office/drawing/2014/main" id="{14A474EF-BAE9-4997-9E49-AD85E2803778}"/>
              </a:ext>
            </a:extLst>
          </p:cNvPr>
          <p:cNvPicPr>
            <a:picLocks noChangeAspect="1"/>
          </p:cNvPicPr>
          <p:nvPr/>
        </p:nvPicPr>
        <p:blipFill>
          <a:blip r:embed="rId3">
            <a:extLst>
              <a:ext uri="{837473B0-CC2E-450A-ABE3-18F120FF3D39}">
                <a1611:picAttrSrcUrl xmlns="" xmlns:a1611="http://schemas.microsoft.com/office/drawing/2016/11/main" r:id=""/>
              </a:ext>
            </a:extLst>
          </a:blip>
          <a:stretch>
            <a:fillRect/>
          </a:stretch>
        </p:blipFill>
        <p:spPr>
          <a:xfrm>
            <a:off x="9657072" y="1869952"/>
            <a:ext cx="1021085" cy="1113391"/>
          </a:xfrm>
          <a:prstGeom prst="rect">
            <a:avLst/>
          </a:prstGeom>
        </p:spPr>
      </p:pic>
      <p:pic>
        <p:nvPicPr>
          <p:cNvPr id="7" name="Picture 6">
            <a:extLst>
              <a:ext uri="{FF2B5EF4-FFF2-40B4-BE49-F238E27FC236}">
                <a16:creationId xmlns="" xmlns:a16="http://schemas.microsoft.com/office/drawing/2014/main" id="{9A1A8725-7E8C-42F2-807C-9B4D7B0AAD65}"/>
              </a:ext>
            </a:extLst>
          </p:cNvPr>
          <p:cNvPicPr>
            <a:picLocks noChangeAspect="1"/>
          </p:cNvPicPr>
          <p:nvPr/>
        </p:nvPicPr>
        <p:blipFill rotWithShape="1">
          <a:blip r:embed="rId4">
            <a:extLst>
              <a:ext uri="{837473B0-CC2E-450A-ABE3-18F120FF3D39}">
                <a1611:picAttrSrcUrl xmlns="" xmlns:a1611="http://schemas.microsoft.com/office/drawing/2016/11/main" r:id=""/>
              </a:ext>
            </a:extLst>
          </a:blip>
          <a:srcRect t="29186" b="21086"/>
          <a:stretch/>
        </p:blipFill>
        <p:spPr>
          <a:xfrm>
            <a:off x="7129600" y="3518772"/>
            <a:ext cx="3446955" cy="658126"/>
          </a:xfrm>
          <a:prstGeom prst="rect">
            <a:avLst/>
          </a:prstGeom>
        </p:spPr>
      </p:pic>
      <p:pic>
        <p:nvPicPr>
          <p:cNvPr id="8" name="Picture 7">
            <a:extLst>
              <a:ext uri="{FF2B5EF4-FFF2-40B4-BE49-F238E27FC236}">
                <a16:creationId xmlns="" xmlns:a16="http://schemas.microsoft.com/office/drawing/2014/main" id="{46E677B3-4A3E-4FAD-8B5B-42417C052E0B}"/>
              </a:ext>
            </a:extLst>
          </p:cNvPr>
          <p:cNvPicPr>
            <a:picLocks noChangeAspect="1"/>
          </p:cNvPicPr>
          <p:nvPr/>
        </p:nvPicPr>
        <p:blipFill>
          <a:blip r:embed="rId5">
            <a:extLst>
              <a:ext uri="{837473B0-CC2E-450A-ABE3-18F120FF3D39}">
                <a1611:picAttrSrcUrl xmlns="" xmlns:a1611="http://schemas.microsoft.com/office/drawing/2016/11/main" r:id=""/>
              </a:ext>
            </a:extLst>
          </a:blip>
          <a:stretch>
            <a:fillRect/>
          </a:stretch>
        </p:blipFill>
        <p:spPr>
          <a:xfrm>
            <a:off x="7203696" y="4221719"/>
            <a:ext cx="3478015" cy="15457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00000"/>
                </a:solidFill>
                <a:latin typeface="Times New Roman" panose="02020603050405020304" pitchFamily="18" charset="0"/>
                <a:cs typeface="Times New Roman" panose="02020603050405020304" pitchFamily="18" charset="0"/>
              </a:rPr>
              <a:t>ADMIN	</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
          </p:nvPr>
        </p:nvSpPr>
        <p:spPr/>
        <p:txBody>
          <a:bodyPr>
            <a:normAutofit fontScale="92500" lnSpcReduction="20000"/>
          </a:bodyPr>
          <a:lstStyle/>
          <a:p>
            <a:pPr algn="just"/>
            <a:r>
              <a:rPr lang="en-US" dirty="0" smtClean="0"/>
              <a:t>CUSTOMER-</a:t>
            </a:r>
          </a:p>
          <a:p>
            <a:pPr marL="109728" indent="0" algn="just">
              <a:buNone/>
            </a:pPr>
            <a:r>
              <a:rPr lang="en-US" dirty="0" smtClean="0"/>
              <a:t>Enables </a:t>
            </a:r>
            <a:r>
              <a:rPr lang="en-US" dirty="0"/>
              <a:t>the customers to login to the portal to raise and </a:t>
            </a:r>
            <a:r>
              <a:rPr lang="en-US" dirty="0" smtClean="0"/>
              <a:t>track </a:t>
            </a:r>
            <a:r>
              <a:rPr lang="en-US" dirty="0"/>
              <a:t>complaints related to the services availed by </a:t>
            </a:r>
            <a:r>
              <a:rPr lang="en-US" dirty="0" smtClean="0"/>
              <a:t>them.</a:t>
            </a:r>
          </a:p>
          <a:p>
            <a:pPr marL="109728" indent="0" algn="just">
              <a:buNone/>
            </a:pPr>
            <a:endParaRPr lang="en-US" dirty="0" smtClean="0"/>
          </a:p>
          <a:p>
            <a:pPr algn="just"/>
            <a:r>
              <a:rPr lang="en-US" dirty="0" smtClean="0"/>
              <a:t>MANAGER-</a:t>
            </a:r>
          </a:p>
          <a:p>
            <a:pPr marL="109728" indent="0" algn="just">
              <a:buNone/>
            </a:pPr>
            <a:r>
              <a:rPr lang="en-US" dirty="0" smtClean="0"/>
              <a:t>Enables </a:t>
            </a:r>
            <a:r>
              <a:rPr lang="en-US" dirty="0"/>
              <a:t>the manager to login, view the complaints raised </a:t>
            </a:r>
            <a:r>
              <a:rPr lang="en-US" dirty="0" smtClean="0"/>
              <a:t>by </a:t>
            </a:r>
            <a:r>
              <a:rPr lang="en-US" dirty="0" smtClean="0"/>
              <a:t>the </a:t>
            </a:r>
            <a:r>
              <a:rPr lang="en-US" dirty="0"/>
              <a:t>customers and assign the ticket to the </a:t>
            </a:r>
            <a:r>
              <a:rPr lang="en-US" dirty="0" smtClean="0"/>
              <a:t>engineers based </a:t>
            </a:r>
            <a:r>
              <a:rPr lang="en-US" dirty="0"/>
              <a:t>on the PIN </a:t>
            </a:r>
            <a:r>
              <a:rPr lang="en-US" dirty="0" smtClean="0"/>
              <a:t>Code.</a:t>
            </a:r>
          </a:p>
          <a:p>
            <a:pPr marL="109728" indent="0" algn="just">
              <a:buNone/>
            </a:pPr>
            <a:endParaRPr lang="en-US" dirty="0" smtClean="0"/>
          </a:p>
          <a:p>
            <a:pPr algn="just"/>
            <a:r>
              <a:rPr lang="en-US" dirty="0" smtClean="0"/>
              <a:t>ENGINEER-</a:t>
            </a:r>
          </a:p>
          <a:p>
            <a:pPr marL="109728" indent="0" algn="just">
              <a:buNone/>
            </a:pPr>
            <a:r>
              <a:rPr lang="en-US" dirty="0" smtClean="0"/>
              <a:t>Enables </a:t>
            </a:r>
            <a:r>
              <a:rPr lang="en-US" dirty="0"/>
              <a:t>the engineers to pick up the tickets, work on them, enter the status of the task. They can also re-assign it to the Field Workers if they cannot resolve it from the data center.</a:t>
            </a:r>
          </a:p>
        </p:txBody>
      </p:sp>
    </p:spTree>
    <p:extLst>
      <p:ext uri="{BB962C8B-B14F-4D97-AF65-F5344CB8AC3E}">
        <p14:creationId xmlns="" xmlns:p14="http://schemas.microsoft.com/office/powerpoint/2010/main" val="338066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00000"/>
                </a:solidFill>
                <a:effectLst/>
              </a:rPr>
              <a:t>CUSTOMER </a:t>
            </a:r>
            <a:endParaRPr lang="en-US" dirty="0">
              <a:solidFill>
                <a:srgbClr val="C00000"/>
              </a:solidFill>
            </a:endParaRPr>
          </a:p>
        </p:txBody>
      </p:sp>
      <p:sp>
        <p:nvSpPr>
          <p:cNvPr id="2" name="Content Placeholder 1"/>
          <p:cNvSpPr>
            <a:spLocks noGrp="1"/>
          </p:cNvSpPr>
          <p:nvPr>
            <p:ph idx="1"/>
          </p:nvPr>
        </p:nvSpPr>
        <p:spPr/>
        <p:txBody>
          <a:bodyPr>
            <a:normAutofit fontScale="85000" lnSpcReduction="10000"/>
          </a:bodyPr>
          <a:lstStyle/>
          <a:p>
            <a:pPr marL="109728" indent="0" algn="just" fontAlgn="base">
              <a:buNone/>
            </a:pPr>
            <a:r>
              <a:rPr lang="en-US" b="1" dirty="0" smtClean="0">
                <a:solidFill>
                  <a:srgbClr val="0070C0"/>
                </a:solidFill>
              </a:rPr>
              <a:t>Customer will be able to do :</a:t>
            </a:r>
          </a:p>
          <a:p>
            <a:pPr marL="109728" indent="0" algn="just" fontAlgn="base">
              <a:buNone/>
            </a:pPr>
            <a:r>
              <a:rPr lang="en-US" dirty="0" smtClean="0"/>
              <a:t>1. Raise </a:t>
            </a:r>
            <a:r>
              <a:rPr lang="en-US" dirty="0"/>
              <a:t>or </a:t>
            </a:r>
            <a:r>
              <a:rPr lang="en-US" dirty="0" smtClean="0"/>
              <a:t>create a complaint</a:t>
            </a:r>
          </a:p>
          <a:p>
            <a:pPr marL="109728" indent="0" algn="just" fontAlgn="base">
              <a:buNone/>
            </a:pPr>
            <a:r>
              <a:rPr lang="en-US" dirty="0" smtClean="0"/>
              <a:t>2. view complaints</a:t>
            </a:r>
          </a:p>
          <a:p>
            <a:pPr marL="109728" indent="0" algn="just" fontAlgn="base">
              <a:buNone/>
            </a:pPr>
            <a:r>
              <a:rPr lang="en-US" dirty="0" smtClean="0"/>
              <a:t>3. tracking </a:t>
            </a:r>
            <a:r>
              <a:rPr lang="en-US" dirty="0"/>
              <a:t>the </a:t>
            </a:r>
            <a:r>
              <a:rPr lang="en-US" dirty="0" smtClean="0"/>
              <a:t>complaint</a:t>
            </a:r>
          </a:p>
          <a:p>
            <a:pPr marL="109728" indent="0" algn="just" fontAlgn="base">
              <a:buNone/>
            </a:pPr>
            <a:r>
              <a:rPr lang="en-US" dirty="0" smtClean="0"/>
              <a:t>4. providing </a:t>
            </a:r>
            <a:r>
              <a:rPr lang="en-US" dirty="0"/>
              <a:t>feedback on the resolution of the complaint through the </a:t>
            </a:r>
            <a:r>
              <a:rPr lang="en-US" dirty="0" smtClean="0"/>
              <a:t>    web </a:t>
            </a:r>
            <a:r>
              <a:rPr lang="en-US" dirty="0"/>
              <a:t>UI</a:t>
            </a:r>
            <a:r>
              <a:rPr lang="en-US" dirty="0" smtClean="0"/>
              <a:t>.</a:t>
            </a:r>
          </a:p>
          <a:p>
            <a:pPr marL="109728" indent="0" algn="just" fontAlgn="base">
              <a:buNone/>
            </a:pPr>
            <a:r>
              <a:rPr lang="en-US" dirty="0" smtClean="0"/>
              <a:t>5. The </a:t>
            </a:r>
            <a:r>
              <a:rPr lang="en-US" dirty="0"/>
              <a:t>feedback provision is an optional feature. </a:t>
            </a:r>
          </a:p>
          <a:p>
            <a:pPr marL="109728" indent="0" algn="just" fontAlgn="base">
              <a:buNone/>
            </a:pPr>
            <a:r>
              <a:rPr lang="en-US" dirty="0"/>
              <a:t>6</a:t>
            </a:r>
            <a:r>
              <a:rPr lang="en-US" dirty="0" smtClean="0"/>
              <a:t>. Customers </a:t>
            </a:r>
            <a:r>
              <a:rPr lang="en-US" dirty="0"/>
              <a:t>should provide the following minimal details such as name, address (with PIN Code), telephone / mobile number, type of problem (cannot make a call, but receive a call or can make calls, but cannot receive calls, or neither make nor receive calls</a:t>
            </a:r>
            <a:r>
              <a:rPr lang="en-US" dirty="0" smtClean="0"/>
              <a:t>). </a:t>
            </a:r>
          </a:p>
          <a:p>
            <a:pPr marL="109728" indent="0" algn="just" fontAlgn="base">
              <a:buNone/>
            </a:pPr>
            <a:r>
              <a:rPr lang="en-US" dirty="0" smtClean="0"/>
              <a:t>7. Once </a:t>
            </a:r>
            <a:r>
              <a:rPr lang="en-US" dirty="0"/>
              <a:t>successfully submit the complaint, a ticket is raised and shared it with the customer. </a:t>
            </a:r>
            <a:endParaRPr lang="en-US" dirty="0" smtClean="0"/>
          </a:p>
          <a:p>
            <a:pPr marL="109728" indent="0" algn="just" fontAlgn="base">
              <a:buNone/>
            </a:pPr>
            <a:r>
              <a:rPr lang="en-US" dirty="0" smtClean="0"/>
              <a:t>8. At </a:t>
            </a:r>
            <a:r>
              <a:rPr lang="en-US" dirty="0"/>
              <a:t>that time, the status of the ticket will be ‘RAISED’</a:t>
            </a:r>
          </a:p>
        </p:txBody>
      </p:sp>
    </p:spTree>
    <p:extLst>
      <p:ext uri="{BB962C8B-B14F-4D97-AF65-F5344CB8AC3E}">
        <p14:creationId xmlns="" xmlns:p14="http://schemas.microsoft.com/office/powerpoint/2010/main" val="2043019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Flow</Template>
  <TotalTime>1907</TotalTime>
  <Words>917</Words>
  <Application>Microsoft Office PowerPoint</Application>
  <PresentationFormat>Custom</PresentationFormat>
  <Paragraphs>168</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Flow</vt:lpstr>
      <vt:lpstr>ABC TELECOM</vt:lpstr>
      <vt:lpstr>Slide 2</vt:lpstr>
      <vt:lpstr>             CONTENTS</vt:lpstr>
      <vt:lpstr>Slide 4</vt:lpstr>
      <vt:lpstr>Slide 5</vt:lpstr>
      <vt:lpstr>Modules for Complaint Redressal System:</vt:lpstr>
      <vt:lpstr>TECHNOLOGIES USED</vt:lpstr>
      <vt:lpstr>ADMIN </vt:lpstr>
      <vt:lpstr>CUSTOMER </vt:lpstr>
      <vt:lpstr>MANAGER</vt:lpstr>
      <vt:lpstr>ENGINEER</vt:lpstr>
      <vt:lpstr>Features Available :</vt:lpstr>
      <vt:lpstr>Features Available :</vt:lpstr>
      <vt:lpstr>Slide 14</vt:lpstr>
      <vt:lpstr>Slide 15</vt:lpstr>
      <vt:lpstr>MANAGER FLOW</vt:lpstr>
      <vt:lpstr>ENGINEER FLOW</vt:lpstr>
      <vt:lpstr>APPLICATION FLOW</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TELECOM WE SERVE YOU BETTER</dc:title>
  <dc:creator>sangeetha R</dc:creator>
  <cp:lastModifiedBy>DELL</cp:lastModifiedBy>
  <cp:revision>36</cp:revision>
  <dcterms:created xsi:type="dcterms:W3CDTF">2022-03-15T13:26:43Z</dcterms:created>
  <dcterms:modified xsi:type="dcterms:W3CDTF">2022-04-04T15:14:41Z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